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</p:sldIdLst>
  <p:sldSz cx="18288000" cy="10287000"/>
  <p:notesSz cx="9144000" cy="6858000"/>
  <p:embeddedFontLst>
    <p:embeddedFont>
      <p:font typeface="League Spartan" panose="020B0604020202020204" charset="0"/>
      <p:regular r:id="rId33"/>
      <p:bold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Noto Sans Symbols" pitchFamily="2" charset="0"/>
      <p:regular r:id="rId39"/>
      <p:bold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05F4D9-35A7-4AC3-BF89-2E0E2EB84C87}">
  <a:tblStyle styleId="{A705F4D9-35A7-4AC3-BF89-2E0E2EB84C8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7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" name="Google Shape;3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" name="Google Shape;3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5" name="Google Shape;5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6" name="Google Shape;5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9" name="Google Shape;5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2" name="Google Shape;5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>
          <a:extLst>
            <a:ext uri="{FF2B5EF4-FFF2-40B4-BE49-F238E27FC236}">
              <a16:creationId xmlns:a16="http://schemas.microsoft.com/office/drawing/2014/main" id="{BC34C56B-3B79-5C8A-6043-04F85ACD8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7:notes">
            <a:extLst>
              <a:ext uri="{FF2B5EF4-FFF2-40B4-BE49-F238E27FC236}">
                <a16:creationId xmlns:a16="http://schemas.microsoft.com/office/drawing/2014/main" id="{D4D9F5A6-5067-FF52-72FC-3DDCA061E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2" name="Google Shape;562;p27:notes">
            <a:extLst>
              <a:ext uri="{FF2B5EF4-FFF2-40B4-BE49-F238E27FC236}">
                <a16:creationId xmlns:a16="http://schemas.microsoft.com/office/drawing/2014/main" id="{F0E0600D-8E14-C3DA-1692-9A98FC64D8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0076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0" name="Google Shape;5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9786796" y="3380280"/>
            <a:ext cx="8272603" cy="5878020"/>
            <a:chOff x="0" y="-38100"/>
            <a:chExt cx="2656971" cy="1548121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2656971" cy="1510021"/>
            </a:xfrm>
            <a:custGeom>
              <a:avLst/>
              <a:gdLst/>
              <a:ahLst/>
              <a:cxnLst/>
              <a:rect l="l" t="t" r="r" b="b"/>
              <a:pathLst>
                <a:path w="2656971" h="1510021" extrusionOk="0">
                  <a:moveTo>
                    <a:pt x="0" y="0"/>
                  </a:moveTo>
                  <a:lnTo>
                    <a:pt x="2656971" y="0"/>
                  </a:lnTo>
                  <a:lnTo>
                    <a:pt x="2656971" y="1510021"/>
                  </a:lnTo>
                  <a:lnTo>
                    <a:pt x="0" y="1510021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2656971" cy="1548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10649040" y="660180"/>
            <a:ext cx="6624415" cy="8229600"/>
          </a:xfrm>
          <a:custGeom>
            <a:avLst/>
            <a:gdLst/>
            <a:ahLst/>
            <a:cxnLst/>
            <a:rect l="l" t="t" r="r" b="b"/>
            <a:pathLst>
              <a:path w="741005" h="920561" extrusionOk="0">
                <a:moveTo>
                  <a:pt x="0" y="0"/>
                </a:moveTo>
                <a:lnTo>
                  <a:pt x="741005" y="0"/>
                </a:lnTo>
                <a:lnTo>
                  <a:pt x="741005" y="920561"/>
                </a:lnTo>
                <a:lnTo>
                  <a:pt x="0" y="92056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3045" r="-4304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385905" y="551445"/>
            <a:ext cx="1285589" cy="321397"/>
          </a:xfrm>
          <a:custGeom>
            <a:avLst/>
            <a:gdLst/>
            <a:ahLst/>
            <a:cxnLst/>
            <a:rect l="l" t="t" r="r" b="b"/>
            <a:pathLst>
              <a:path w="1285589" h="321397" extrusionOk="0">
                <a:moveTo>
                  <a:pt x="0" y="0"/>
                </a:moveTo>
                <a:lnTo>
                  <a:pt x="1285590" y="0"/>
                </a:lnTo>
                <a:lnTo>
                  <a:pt x="1285590" y="321397"/>
                </a:lnTo>
                <a:lnTo>
                  <a:pt x="0" y="321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696262" y="8037892"/>
            <a:ext cx="3143979" cy="703465"/>
          </a:xfrm>
          <a:custGeom>
            <a:avLst/>
            <a:gdLst/>
            <a:ahLst/>
            <a:cxnLst/>
            <a:rect l="l" t="t" r="r" b="b"/>
            <a:pathLst>
              <a:path w="3143979" h="703465" extrusionOk="0">
                <a:moveTo>
                  <a:pt x="0" y="0"/>
                </a:moveTo>
                <a:lnTo>
                  <a:pt x="3143979" y="0"/>
                </a:lnTo>
                <a:lnTo>
                  <a:pt x="3143979" y="703465"/>
                </a:lnTo>
                <a:lnTo>
                  <a:pt x="0" y="703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96262" y="2576937"/>
            <a:ext cx="73641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98"/>
              <a:buFont typeface="Arial"/>
              <a:buNone/>
            </a:pPr>
            <a:r>
              <a:rPr lang="pt-BR" sz="13098" b="1" i="0" u="none" strike="noStrike" cap="none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ENERGI</a:t>
            </a:r>
            <a:r>
              <a:rPr lang="pt-BR" sz="13098" b="1">
                <a:solidFill>
                  <a:srgbClr val="38B6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96262" y="4401407"/>
            <a:ext cx="9243035" cy="13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58"/>
              <a:buFont typeface="Arial"/>
              <a:buNone/>
            </a:pPr>
            <a:r>
              <a:rPr lang="pt-BR" sz="7558" b="1" i="0" u="none" strike="noStrike" cap="none" dirty="0">
                <a:solidFill>
                  <a:srgbClr val="0756B1"/>
                </a:solidFill>
                <a:latin typeface="Poppins"/>
                <a:ea typeface="Poppins"/>
                <a:cs typeface="Poppins"/>
                <a:sym typeface="Poppins"/>
              </a:rPr>
              <a:t>COM PROPOSITO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823948" y="5723803"/>
            <a:ext cx="7677257" cy="29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19"/>
              <a:buFont typeface="Arial"/>
              <a:buNone/>
            </a:pPr>
            <a:r>
              <a:rPr lang="pt-BR" sz="1719" b="0" i="0" u="none" strike="noStrike" cap="none">
                <a:solidFill>
                  <a:srgbClr val="00C3DE"/>
                </a:solidFill>
                <a:latin typeface="Proxima Nova"/>
                <a:ea typeface="Proxima Nova"/>
                <a:cs typeface="Proxima Nova"/>
                <a:sym typeface="Proxima Nova"/>
              </a:rPr>
              <a:t>Economia, eficiência e responsabilidade ambiental: tudo em um só investimento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471294" y="6675141"/>
            <a:ext cx="438256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PROPOSTA TÉCNICA E COMERCIAL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A9901-E7CB-0D0B-BB1E-462CDB600DB8}"/>
              </a:ext>
            </a:extLst>
          </p:cNvPr>
          <p:cNvSpPr/>
          <p:nvPr/>
        </p:nvSpPr>
        <p:spPr>
          <a:xfrm>
            <a:off x="5566675" y="7779420"/>
            <a:ext cx="3295446" cy="1220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2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262" name="Google Shape;26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22"/>
          <p:cNvSpPr txBox="1"/>
          <p:nvPr/>
        </p:nvSpPr>
        <p:spPr>
          <a:xfrm>
            <a:off x="1063431" y="1139578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Escopo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22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7" name="Google Shape;26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5204141" y="7277109"/>
            <a:ext cx="45953" cy="5156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1004120" y="2408101"/>
            <a:ext cx="1646924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6525" marR="3937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3000"/>
              <a:buFont typeface="Calibri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Este escopo tem como referência o modelo de contrato de prestação de serviços de engenharia para a instalação, conexão, operação, manutenção durante período de contrato e fornecimento de materiais envolvidos na implantação da UFV e conexão. fornecido pela </a:t>
            </a: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CONTRATANTE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0"/>
              </a:spcBef>
              <a:spcAft>
                <a:spcPts val="0"/>
              </a:spcAft>
              <a:buClr>
                <a:srgbClr val="31859B"/>
              </a:buClr>
              <a:buSzPts val="3000"/>
              <a:buFont typeface="Calibri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6525" marR="3937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Fornecimento dos materiais e equipamentos, ferramentas e insumos, abrangendo o necessário para realizar as atividades de elétrica, montagem, infraestrutura, conexão para a entrada em operação da UFV. Inclui-se neste escopo, todas as intervenções necessárias para a continuidade do sistema de geração ininterruptas, após seu início de operação, o que compreende, mas não se limita a: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A236B-C72C-7DBF-EB6D-FF06B4D14074}"/>
              </a:ext>
            </a:extLst>
          </p:cNvPr>
          <p:cNvSpPr/>
          <p:nvPr/>
        </p:nvSpPr>
        <p:spPr>
          <a:xfrm>
            <a:off x="10925782" y="706096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3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274" name="Google Shape;274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3"/>
          <p:cNvSpPr txBox="1"/>
          <p:nvPr/>
        </p:nvSpPr>
        <p:spPr>
          <a:xfrm>
            <a:off x="1063431" y="1139578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Escopo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" name="Google Shape;278;p23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9" name="Google Shape;27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5204141" y="7277109"/>
            <a:ext cx="45953" cy="5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4212" y="2084651"/>
            <a:ext cx="13347834" cy="7630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DA80B-040A-F8E8-5EC5-5391E62B551A}"/>
              </a:ext>
            </a:extLst>
          </p:cNvPr>
          <p:cNvSpPr/>
          <p:nvPr/>
        </p:nvSpPr>
        <p:spPr>
          <a:xfrm>
            <a:off x="10900773" y="706096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4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286" name="Google Shape;286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4"/>
          <p:cNvSpPr txBox="1"/>
          <p:nvPr/>
        </p:nvSpPr>
        <p:spPr>
          <a:xfrm>
            <a:off x="1063431" y="1139578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Escopo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24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1" name="Google Shape;29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5204141" y="7277109"/>
            <a:ext cx="45953" cy="5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3430" y="2033085"/>
            <a:ext cx="13719370" cy="77343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4FC79-4460-48C6-00D9-D3A7240C9787}"/>
              </a:ext>
            </a:extLst>
          </p:cNvPr>
          <p:cNvSpPr/>
          <p:nvPr/>
        </p:nvSpPr>
        <p:spPr>
          <a:xfrm>
            <a:off x="10900773" y="706096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5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298" name="Google Shape;29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25"/>
          <p:cNvSpPr txBox="1"/>
          <p:nvPr/>
        </p:nvSpPr>
        <p:spPr>
          <a:xfrm>
            <a:off x="1096938" y="1139577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Fora do escopo</a:t>
            </a:r>
            <a:endParaRPr sz="60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25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3" name="Google Shape;30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5204141" y="7277109"/>
            <a:ext cx="45953" cy="5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6435" y="2552700"/>
            <a:ext cx="13490575" cy="42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B32794-3161-CBCB-E6DB-45EF21C81230}"/>
              </a:ext>
            </a:extLst>
          </p:cNvPr>
          <p:cNvSpPr/>
          <p:nvPr/>
        </p:nvSpPr>
        <p:spPr>
          <a:xfrm>
            <a:off x="10900773" y="706096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6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310" name="Google Shape;310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26"/>
          <p:cNvSpPr txBox="1"/>
          <p:nvPr/>
        </p:nvSpPr>
        <p:spPr>
          <a:xfrm>
            <a:off x="1028700" y="1241511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Detalhamento</a:t>
            </a:r>
            <a:r>
              <a:rPr lang="pt-BR" sz="5800" b="0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</a:t>
            </a:r>
            <a:r>
              <a:rPr lang="pt-BR" sz="5800" b="0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984344" y="1979235"/>
            <a:ext cx="8428121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Dados de Geração</a:t>
            </a:r>
            <a:endParaRPr sz="2400" b="0" i="0" u="none" strike="noStrike" cap="none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p26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26"/>
          <p:cNvSpPr txBox="1"/>
          <p:nvPr/>
        </p:nvSpPr>
        <p:spPr>
          <a:xfrm>
            <a:off x="984344" y="3086100"/>
            <a:ext cx="7851294" cy="413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Consideramos parâmetro de geração de P90 como diretriz de geração da usina. Em outras palavras, utilizamos métricas seguras de desempenho de geração de energia, que garantem robustez e segurança em nossos modelos de usina, baseados em cálculos consistentes do maior software de simulações e dimensionamento solar, reconhecido mundialmente, o chamado </a:t>
            </a:r>
            <a:r>
              <a:rPr lang="pt-BR" sz="2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PVSYST.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52362" y="1790700"/>
            <a:ext cx="7851294" cy="83077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BB1F3D-7F6A-D7B7-5E2F-773CEA383188}"/>
              </a:ext>
            </a:extLst>
          </p:cNvPr>
          <p:cNvSpPr/>
          <p:nvPr/>
        </p:nvSpPr>
        <p:spPr>
          <a:xfrm>
            <a:off x="10900773" y="719744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7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323" name="Google Shape;323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27"/>
          <p:cNvSpPr txBox="1"/>
          <p:nvPr/>
        </p:nvSpPr>
        <p:spPr>
          <a:xfrm>
            <a:off x="1421730" y="1267121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Geração x Consumo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7" name="Google Shape;327;p27"/>
          <p:cNvCxnSpPr/>
          <p:nvPr/>
        </p:nvCxnSpPr>
        <p:spPr>
          <a:xfrm>
            <a:off x="8915400" y="1714500"/>
            <a:ext cx="8458200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8" name="Google Shape;32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4393" y="2718127"/>
            <a:ext cx="14542014" cy="63111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EF469E-A8FA-3CEF-FF93-7D8C0E57852D}"/>
              </a:ext>
            </a:extLst>
          </p:cNvPr>
          <p:cNvSpPr/>
          <p:nvPr/>
        </p:nvSpPr>
        <p:spPr>
          <a:xfrm>
            <a:off x="8915400" y="765092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28"/>
          <p:cNvGrpSpPr/>
          <p:nvPr/>
        </p:nvGrpSpPr>
        <p:grpSpPr>
          <a:xfrm>
            <a:off x="10006395" y="2011122"/>
            <a:ext cx="8053005" cy="7453332"/>
            <a:chOff x="0" y="-38100"/>
            <a:chExt cx="2660414" cy="2314159"/>
          </a:xfrm>
        </p:grpSpPr>
        <p:sp>
          <p:nvSpPr>
            <p:cNvPr id="334" name="Google Shape;334;p28"/>
            <p:cNvSpPr/>
            <p:nvPr/>
          </p:nvSpPr>
          <p:spPr>
            <a:xfrm>
              <a:off x="0" y="0"/>
              <a:ext cx="2660414" cy="2276059"/>
            </a:xfrm>
            <a:custGeom>
              <a:avLst/>
              <a:gdLst/>
              <a:ahLst/>
              <a:cxnLst/>
              <a:rect l="l" t="t" r="r" b="b"/>
              <a:pathLst>
                <a:path w="2660414" h="2276059" extrusionOk="0">
                  <a:moveTo>
                    <a:pt x="39088" y="0"/>
                  </a:moveTo>
                  <a:lnTo>
                    <a:pt x="2621326" y="0"/>
                  </a:lnTo>
                  <a:cubicBezTo>
                    <a:pt x="2642913" y="0"/>
                    <a:pt x="2660414" y="17500"/>
                    <a:pt x="2660414" y="39088"/>
                  </a:cubicBezTo>
                  <a:lnTo>
                    <a:pt x="2660414" y="2236971"/>
                  </a:lnTo>
                  <a:cubicBezTo>
                    <a:pt x="2660414" y="2258558"/>
                    <a:pt x="2642913" y="2276059"/>
                    <a:pt x="2621326" y="2276059"/>
                  </a:cubicBezTo>
                  <a:lnTo>
                    <a:pt x="39088" y="2276059"/>
                  </a:lnTo>
                  <a:cubicBezTo>
                    <a:pt x="17500" y="2276059"/>
                    <a:pt x="0" y="2258558"/>
                    <a:pt x="0" y="2236971"/>
                  </a:cubicBezTo>
                  <a:lnTo>
                    <a:pt x="0" y="39088"/>
                  </a:ln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adFill>
              <a:gsLst>
                <a:gs pos="0">
                  <a:srgbClr val="004AAD"/>
                </a:gs>
                <a:gs pos="100000">
                  <a:srgbClr val="4AC9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 txBox="1"/>
            <p:nvPr/>
          </p:nvSpPr>
          <p:spPr>
            <a:xfrm>
              <a:off x="0" y="-38100"/>
              <a:ext cx="2660414" cy="2314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28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337" name="Google Shape;337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28"/>
          <p:cNvSpPr txBox="1"/>
          <p:nvPr/>
        </p:nvSpPr>
        <p:spPr>
          <a:xfrm>
            <a:off x="738412" y="2467951"/>
            <a:ext cx="9103993" cy="73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Módulos fotovoltaicos: </a:t>
            </a:r>
            <a:endParaRPr sz="30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190500" algn="just">
              <a:buClr>
                <a:srgbClr val="31859B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Fabricante </a:t>
            </a:r>
            <a:r>
              <a:rPr lang="pt-BR" sz="30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pt-BR" sz="3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{{FABRICANTEMODULO}}</a:t>
            </a:r>
            <a:endParaRPr sz="30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190500" algn="just">
              <a:buClr>
                <a:srgbClr val="31859B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Modelo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{{MODELOMODULO}}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just">
              <a:buClr>
                <a:srgbClr val="31859B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Potência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pt-BR" sz="3000" b="0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{{POTENCIAMODULO}}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Inversores: </a:t>
            </a:r>
            <a:endParaRPr sz="30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just">
              <a:buClr>
                <a:srgbClr val="31859B"/>
              </a:buClr>
              <a:buSzPts val="3000"/>
              <a:buFont typeface="Arial"/>
              <a:buChar char="•"/>
            </a:pP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Fabricante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pt-BR" sz="3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{{FABRICANTEINVERSORES}}</a:t>
            </a:r>
            <a:endParaRPr sz="30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just">
              <a:buClr>
                <a:srgbClr val="31859B"/>
              </a:buClr>
              <a:buSzPts val="3000"/>
              <a:buFont typeface="Arial"/>
              <a:buChar char="•"/>
            </a:pPr>
            <a:r>
              <a:rPr lang="pt-BR" sz="3000" b="1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pt-BR" sz="3000" b="0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{{MODELOINVERSORES}}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just">
              <a:buClr>
                <a:srgbClr val="31859B"/>
              </a:buClr>
              <a:buSzPts val="3000"/>
              <a:buFont typeface="Arial"/>
              <a:buChar char="•"/>
            </a:pP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Potência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pt-BR" sz="3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{{POTENCIAINVERSORES}}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95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Estrutura de fixação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just">
              <a:buClr>
                <a:srgbClr val="31859B"/>
              </a:buClr>
              <a:buSzPts val="3000"/>
              <a:buFont typeface="Arial"/>
              <a:buChar char="•"/>
            </a:pPr>
            <a:r>
              <a:rPr lang="pt-BR" sz="3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{{ESTRUTURA}}</a:t>
            </a:r>
          </a:p>
          <a:p>
            <a:pPr marL="457200" lvl="1" algn="just">
              <a:buClr>
                <a:srgbClr val="31859B"/>
              </a:buClr>
              <a:buSzPts val="3000"/>
            </a:pPr>
            <a:endParaRPr sz="3000" b="0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Sistema de monitoramento:</a:t>
            </a:r>
            <a:endParaRPr sz="30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just">
              <a:buClr>
                <a:srgbClr val="31859B"/>
              </a:buClr>
              <a:buSzPts val="3000"/>
              <a:buFont typeface="Arial"/>
              <a:buChar char="•"/>
            </a:pPr>
            <a:r>
              <a:rPr lang="pt-BR" sz="3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{{SISTEMAMONITORAMENTO}}</a:t>
            </a:r>
          </a:p>
          <a:p>
            <a:pPr marL="457200" lvl="1" algn="just">
              <a:buClr>
                <a:srgbClr val="31859B"/>
              </a:buClr>
              <a:buSzPts val="3000"/>
            </a:pPr>
            <a:endParaRPr sz="3000" b="0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738412" y="1081531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Equipamentos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8" descr="Uma imagem contendo 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27756" y="3327177"/>
            <a:ext cx="2869917" cy="54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6013" y="2324100"/>
            <a:ext cx="4262039" cy="36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49018" y="6134970"/>
            <a:ext cx="4259034" cy="316700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8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28"/>
          <p:cNvCxnSpPr/>
          <p:nvPr/>
        </p:nvCxnSpPr>
        <p:spPr>
          <a:xfrm>
            <a:off x="10908182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77B4A1-CD5D-56C8-E8BD-5D2DD05C02CE}"/>
              </a:ext>
            </a:extLst>
          </p:cNvPr>
          <p:cNvSpPr/>
          <p:nvPr/>
        </p:nvSpPr>
        <p:spPr>
          <a:xfrm>
            <a:off x="10908182" y="749664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29"/>
          <p:cNvGrpSpPr/>
          <p:nvPr/>
        </p:nvGrpSpPr>
        <p:grpSpPr>
          <a:xfrm>
            <a:off x="10439400" y="2271099"/>
            <a:ext cx="7676814" cy="7825401"/>
            <a:chOff x="0" y="-38100"/>
            <a:chExt cx="2660414" cy="2314159"/>
          </a:xfrm>
        </p:grpSpPr>
        <p:sp>
          <p:nvSpPr>
            <p:cNvPr id="352" name="Google Shape;352;p29"/>
            <p:cNvSpPr/>
            <p:nvPr/>
          </p:nvSpPr>
          <p:spPr>
            <a:xfrm>
              <a:off x="0" y="0"/>
              <a:ext cx="2660414" cy="2276059"/>
            </a:xfrm>
            <a:custGeom>
              <a:avLst/>
              <a:gdLst/>
              <a:ahLst/>
              <a:cxnLst/>
              <a:rect l="l" t="t" r="r" b="b"/>
              <a:pathLst>
                <a:path w="2660414" h="2276059" extrusionOk="0">
                  <a:moveTo>
                    <a:pt x="39088" y="0"/>
                  </a:moveTo>
                  <a:lnTo>
                    <a:pt x="2621326" y="0"/>
                  </a:lnTo>
                  <a:cubicBezTo>
                    <a:pt x="2642913" y="0"/>
                    <a:pt x="2660414" y="17500"/>
                    <a:pt x="2660414" y="39088"/>
                  </a:cubicBezTo>
                  <a:lnTo>
                    <a:pt x="2660414" y="2236971"/>
                  </a:lnTo>
                  <a:cubicBezTo>
                    <a:pt x="2660414" y="2258558"/>
                    <a:pt x="2642913" y="2276059"/>
                    <a:pt x="2621326" y="2276059"/>
                  </a:cubicBezTo>
                  <a:lnTo>
                    <a:pt x="39088" y="2276059"/>
                  </a:lnTo>
                  <a:cubicBezTo>
                    <a:pt x="17500" y="2276059"/>
                    <a:pt x="0" y="2258558"/>
                    <a:pt x="0" y="2236971"/>
                  </a:cubicBezTo>
                  <a:lnTo>
                    <a:pt x="0" y="39088"/>
                  </a:ln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adFill>
              <a:gsLst>
                <a:gs pos="0">
                  <a:srgbClr val="004AAD"/>
                </a:gs>
                <a:gs pos="100000">
                  <a:srgbClr val="4AC9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9"/>
            <p:cNvSpPr txBox="1"/>
            <p:nvPr/>
          </p:nvSpPr>
          <p:spPr>
            <a:xfrm>
              <a:off x="0" y="-38100"/>
              <a:ext cx="2660414" cy="2314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9"/>
          <p:cNvGrpSpPr/>
          <p:nvPr/>
        </p:nvGrpSpPr>
        <p:grpSpPr>
          <a:xfrm>
            <a:off x="-1676400" y="-1630300"/>
            <a:ext cx="2893222" cy="2893222"/>
            <a:chOff x="0" y="0"/>
            <a:chExt cx="812800" cy="812800"/>
          </a:xfrm>
        </p:grpSpPr>
        <p:sp>
          <p:nvSpPr>
            <p:cNvPr id="355" name="Google Shape;355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29"/>
          <p:cNvSpPr txBox="1"/>
          <p:nvPr/>
        </p:nvSpPr>
        <p:spPr>
          <a:xfrm>
            <a:off x="1028701" y="2154533"/>
            <a:ext cx="9107740" cy="637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Cabo solar:</a:t>
            </a:r>
            <a:endParaRPr sz="35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500"/>
              <a:buFont typeface="Arial"/>
              <a:buChar char="•"/>
            </a:pPr>
            <a:r>
              <a:rPr lang="pt-BR" sz="2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Estrutura:</a:t>
            </a:r>
            <a:r>
              <a:rPr lang="pt-BR" sz="25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{{EQUIPAMENTOSESTRUTURA}}</a:t>
            </a:r>
          </a:p>
          <a:p>
            <a:pPr marL="285750" marR="0" lvl="0" indent="-285750" algn="just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500"/>
              <a:buFont typeface="Arial"/>
              <a:buChar char="•"/>
            </a:pPr>
            <a:r>
              <a:rPr lang="pt-BR" sz="2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Vida útil</a:t>
            </a:r>
            <a:r>
              <a:rPr lang="pt-BR" sz="25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r>
              <a:rPr lang="pt-BR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{{VIDAUTIL}}</a:t>
            </a:r>
          </a:p>
          <a:p>
            <a:pPr marL="285750" marR="0" lvl="0" indent="-285750" algn="just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500"/>
              <a:buFont typeface="Arial"/>
              <a:buChar char="•"/>
            </a:pPr>
            <a:r>
              <a:rPr lang="pt-BR" sz="2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Certificação: </a:t>
            </a:r>
            <a:r>
              <a:rPr lang="pt-BR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{{CERTIFICACAO}}</a:t>
            </a: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27000" algn="just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Conectores MC4 STAULBI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27000" algn="just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 b="1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500"/>
              <a:buFont typeface="Arial"/>
              <a:buChar char="•"/>
            </a:pPr>
            <a:r>
              <a:rPr lang="pt-BR" sz="2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Isolante:</a:t>
            </a:r>
            <a:r>
              <a:rPr lang="pt-BR" sz="25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t-BR" sz="25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{{ISOLANTE}}</a:t>
            </a:r>
            <a:endParaRPr lang="pt-BR"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Clr>
                <a:srgbClr val="31859B"/>
              </a:buClr>
              <a:buSzPts val="2500"/>
              <a:buFont typeface="Arial"/>
              <a:buChar char="•"/>
            </a:pPr>
            <a:r>
              <a:rPr lang="pt-BR" sz="2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Contato</a:t>
            </a:r>
            <a:r>
              <a:rPr lang="pt-BR" sz="2500" b="1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:  </a:t>
            </a:r>
            <a:r>
              <a:rPr lang="pt-BR" sz="25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{{CONTATO}}</a:t>
            </a:r>
            <a:endParaRPr lang="pt-BR"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lang="pt-BR" sz="2500" b="0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500"/>
            </a:pPr>
            <a:r>
              <a:rPr lang="pt-BR" sz="25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Dados elétricos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500"/>
              <a:buFont typeface="Arial"/>
              <a:buChar char="•"/>
            </a:pPr>
            <a:r>
              <a:rPr lang="pt-BR" sz="2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Tensão de operação: </a:t>
            </a:r>
            <a:r>
              <a:rPr lang="pt-BR" sz="25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{{TENSAO}}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500"/>
              <a:buFont typeface="Arial"/>
              <a:buChar char="•"/>
            </a:pPr>
            <a:r>
              <a:rPr lang="pt-BR" sz="2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Grau de proteção: </a:t>
            </a:r>
            <a:r>
              <a:rPr lang="pt-BR" sz="25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{{PROTECAO}}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500"/>
              <a:buFont typeface="Arial"/>
              <a:buChar char="•"/>
            </a:pPr>
            <a:r>
              <a:rPr lang="pt-BR" sz="25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Temperaturas de operação: </a:t>
            </a:r>
            <a:r>
              <a:rPr lang="pt-BR" sz="25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{{TEMPOPERACAO}}</a:t>
            </a:r>
            <a:endParaRPr sz="22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>
            <a:off x="1028700" y="1030958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rgbClr val="09C9E2"/>
                </a:solidFill>
                <a:latin typeface="Calibri"/>
                <a:ea typeface="Calibri"/>
                <a:cs typeface="Calibri"/>
                <a:sym typeface="Calibri"/>
              </a:rPr>
              <a:t>Equipamentos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3214" y="6349916"/>
            <a:ext cx="4616679" cy="346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 descr="Forma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55884" y="2603333"/>
            <a:ext cx="4616679" cy="346509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9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3" name="Google Shape;363;p29"/>
          <p:cNvCxnSpPr/>
          <p:nvPr/>
        </p:nvCxnSpPr>
        <p:spPr>
          <a:xfrm>
            <a:off x="10908182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8E455A8-A22C-DD95-F0EB-BC753F130FAA}"/>
              </a:ext>
            </a:extLst>
          </p:cNvPr>
          <p:cNvSpPr/>
          <p:nvPr/>
        </p:nvSpPr>
        <p:spPr>
          <a:xfrm>
            <a:off x="10908182" y="756846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/>
          <p:nvPr/>
        </p:nvSpPr>
        <p:spPr>
          <a:xfrm>
            <a:off x="0" y="0"/>
            <a:ext cx="2995935" cy="10287000"/>
          </a:xfrm>
          <a:prstGeom prst="rect">
            <a:avLst/>
          </a:prstGeom>
          <a:solidFill>
            <a:srgbClr val="86EAE9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9152298" y="0"/>
            <a:ext cx="3034171" cy="10287000"/>
          </a:xfrm>
          <a:prstGeom prst="rect">
            <a:avLst/>
          </a:prstGeom>
          <a:solidFill>
            <a:srgbClr val="37C9EF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6101532" y="0"/>
            <a:ext cx="3034171" cy="10287000"/>
          </a:xfrm>
          <a:prstGeom prst="rect">
            <a:avLst/>
          </a:prstGeom>
          <a:solidFill>
            <a:srgbClr val="37C9EF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12203063" y="0"/>
            <a:ext cx="3034171" cy="10287000"/>
          </a:xfrm>
          <a:prstGeom prst="rect">
            <a:avLst/>
          </a:prstGeom>
          <a:solidFill>
            <a:srgbClr val="2C92D5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0"/>
          <p:cNvSpPr/>
          <p:nvPr/>
        </p:nvSpPr>
        <p:spPr>
          <a:xfrm rot="-822989">
            <a:off x="-2575881" y="-4733461"/>
            <a:ext cx="20981431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30"/>
          <p:cNvGrpSpPr/>
          <p:nvPr/>
        </p:nvGrpSpPr>
        <p:grpSpPr>
          <a:xfrm>
            <a:off x="1043663" y="4638274"/>
            <a:ext cx="946844" cy="1517452"/>
            <a:chOff x="0" y="0"/>
            <a:chExt cx="1262459" cy="2023268"/>
          </a:xfrm>
        </p:grpSpPr>
        <p:grpSp>
          <p:nvGrpSpPr>
            <p:cNvPr id="374" name="Google Shape;374;p30"/>
            <p:cNvGrpSpPr/>
            <p:nvPr/>
          </p:nvGrpSpPr>
          <p:grpSpPr>
            <a:xfrm rot="5400000">
              <a:off x="-44524" y="1183947"/>
              <a:ext cx="1351507" cy="327135"/>
              <a:chOff x="0" y="11430"/>
              <a:chExt cx="2004282" cy="485140"/>
            </a:xfrm>
          </p:grpSpPr>
          <p:sp>
            <p:nvSpPr>
              <p:cNvPr id="375" name="Google Shape;375;p30"/>
              <p:cNvSpPr/>
              <p:nvPr/>
            </p:nvSpPr>
            <p:spPr>
              <a:xfrm>
                <a:off x="1555972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 extrusionOk="0">
                    <a:moveTo>
                      <a:pt x="204470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70" y="408940"/>
                    </a:cubicBezTo>
                    <a:cubicBezTo>
                      <a:pt x="317395" y="408940"/>
                      <a:pt x="408940" y="317396"/>
                      <a:pt x="408940" y="204470"/>
                    </a:cubicBezTo>
                    <a:cubicBezTo>
                      <a:pt x="408940" y="91544"/>
                      <a:pt x="317395" y="0"/>
                      <a:pt x="20447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30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2004282" h="485140" extrusionOk="0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86EAE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" name="Google Shape;377;p30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 extrusionOk="0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0"/>
            <p:cNvSpPr txBox="1"/>
            <p:nvPr/>
          </p:nvSpPr>
          <p:spPr>
            <a:xfrm>
              <a:off x="260513" y="362093"/>
              <a:ext cx="741434" cy="590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30"/>
          <p:cNvGrpSpPr/>
          <p:nvPr/>
        </p:nvGrpSpPr>
        <p:grpSpPr>
          <a:xfrm rot="5400000">
            <a:off x="4061036" y="4767509"/>
            <a:ext cx="1013631" cy="245351"/>
            <a:chOff x="0" y="11430"/>
            <a:chExt cx="2004282" cy="485140"/>
          </a:xfrm>
        </p:grpSpPr>
        <p:sp>
          <p:nvSpPr>
            <p:cNvPr id="380" name="Google Shape;380;p30"/>
            <p:cNvSpPr/>
            <p:nvPr/>
          </p:nvSpPr>
          <p:spPr>
            <a:xfrm>
              <a:off x="1555972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 extrusionOk="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5" y="408940"/>
                    <a:pt x="408940" y="317396"/>
                    <a:pt x="408940" y="204470"/>
                  </a:cubicBezTo>
                  <a:cubicBezTo>
                    <a:pt x="408940" y="91544"/>
                    <a:pt x="317395" y="0"/>
                    <a:pt x="2044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0" y="11430"/>
              <a:ext cx="2004282" cy="485140"/>
            </a:xfrm>
            <a:custGeom>
              <a:avLst/>
              <a:gdLst/>
              <a:ahLst/>
              <a:cxnLst/>
              <a:rect l="l" t="t" r="r" b="b"/>
              <a:pathLst>
                <a:path w="2004282" h="485140" extrusionOk="0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3EDA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30"/>
          <p:cNvSpPr/>
          <p:nvPr/>
        </p:nvSpPr>
        <p:spPr>
          <a:xfrm rot="-5400000">
            <a:off x="4094429" y="3879548"/>
            <a:ext cx="946844" cy="946844"/>
          </a:xfrm>
          <a:custGeom>
            <a:avLst/>
            <a:gdLst/>
            <a:ahLst/>
            <a:cxnLst/>
            <a:rect l="l" t="t" r="r" b="b"/>
            <a:pathLst>
              <a:path w="946844" h="946844" extrusionOk="0">
                <a:moveTo>
                  <a:pt x="0" y="0"/>
                </a:moveTo>
                <a:lnTo>
                  <a:pt x="946844" y="0"/>
                </a:lnTo>
                <a:lnTo>
                  <a:pt x="946844" y="946845"/>
                </a:lnTo>
                <a:lnTo>
                  <a:pt x="0" y="946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30"/>
          <p:cNvGrpSpPr/>
          <p:nvPr/>
        </p:nvGrpSpPr>
        <p:grpSpPr>
          <a:xfrm>
            <a:off x="7145195" y="3131664"/>
            <a:ext cx="946844" cy="1517452"/>
            <a:chOff x="0" y="0"/>
            <a:chExt cx="1262459" cy="2023268"/>
          </a:xfrm>
        </p:grpSpPr>
        <p:grpSp>
          <p:nvGrpSpPr>
            <p:cNvPr id="384" name="Google Shape;384;p30"/>
            <p:cNvGrpSpPr/>
            <p:nvPr/>
          </p:nvGrpSpPr>
          <p:grpSpPr>
            <a:xfrm rot="5400000">
              <a:off x="-44524" y="1183947"/>
              <a:ext cx="1351507" cy="327135"/>
              <a:chOff x="0" y="11430"/>
              <a:chExt cx="2004282" cy="485140"/>
            </a:xfrm>
          </p:grpSpPr>
          <p:sp>
            <p:nvSpPr>
              <p:cNvPr id="385" name="Google Shape;385;p30"/>
              <p:cNvSpPr/>
              <p:nvPr/>
            </p:nvSpPr>
            <p:spPr>
              <a:xfrm>
                <a:off x="1555972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 extrusionOk="0">
                    <a:moveTo>
                      <a:pt x="204470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70" y="408940"/>
                    </a:cubicBezTo>
                    <a:cubicBezTo>
                      <a:pt x="317395" y="408940"/>
                      <a:pt x="408940" y="317396"/>
                      <a:pt x="408940" y="204470"/>
                    </a:cubicBezTo>
                    <a:cubicBezTo>
                      <a:pt x="408940" y="91544"/>
                      <a:pt x="317395" y="0"/>
                      <a:pt x="20447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2004282" h="485140" extrusionOk="0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37C9E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87;p30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 extrusionOk="0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0"/>
            <p:cNvSpPr txBox="1"/>
            <p:nvPr/>
          </p:nvSpPr>
          <p:spPr>
            <a:xfrm>
              <a:off x="260513" y="346367"/>
              <a:ext cx="741434" cy="590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" name="Google Shape;389;p30"/>
          <p:cNvGrpSpPr/>
          <p:nvPr/>
        </p:nvGrpSpPr>
        <p:grpSpPr>
          <a:xfrm>
            <a:off x="10195961" y="2362097"/>
            <a:ext cx="946844" cy="1517452"/>
            <a:chOff x="0" y="0"/>
            <a:chExt cx="1262459" cy="2023268"/>
          </a:xfrm>
        </p:grpSpPr>
        <p:grpSp>
          <p:nvGrpSpPr>
            <p:cNvPr id="390" name="Google Shape;390;p30"/>
            <p:cNvGrpSpPr/>
            <p:nvPr/>
          </p:nvGrpSpPr>
          <p:grpSpPr>
            <a:xfrm rot="5400000">
              <a:off x="-44524" y="1183947"/>
              <a:ext cx="1351507" cy="327135"/>
              <a:chOff x="0" y="11430"/>
              <a:chExt cx="2004282" cy="485140"/>
            </a:xfrm>
          </p:grpSpPr>
          <p:sp>
            <p:nvSpPr>
              <p:cNvPr id="391" name="Google Shape;391;p30"/>
              <p:cNvSpPr/>
              <p:nvPr/>
            </p:nvSpPr>
            <p:spPr>
              <a:xfrm>
                <a:off x="1555972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 extrusionOk="0">
                    <a:moveTo>
                      <a:pt x="204470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70" y="408940"/>
                    </a:cubicBezTo>
                    <a:cubicBezTo>
                      <a:pt x="317395" y="408940"/>
                      <a:pt x="408940" y="317396"/>
                      <a:pt x="408940" y="204470"/>
                    </a:cubicBezTo>
                    <a:cubicBezTo>
                      <a:pt x="408940" y="91544"/>
                      <a:pt x="317395" y="0"/>
                      <a:pt x="20447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2004282" h="485140" extrusionOk="0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37C9E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3" name="Google Shape;393;p30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 extrusionOk="0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0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30"/>
          <p:cNvGrpSpPr/>
          <p:nvPr/>
        </p:nvGrpSpPr>
        <p:grpSpPr>
          <a:xfrm>
            <a:off x="13275907" y="1603371"/>
            <a:ext cx="946844" cy="1517452"/>
            <a:chOff x="0" y="0"/>
            <a:chExt cx="1262459" cy="2023268"/>
          </a:xfrm>
        </p:grpSpPr>
        <p:grpSp>
          <p:nvGrpSpPr>
            <p:cNvPr id="396" name="Google Shape;396;p30"/>
            <p:cNvGrpSpPr/>
            <p:nvPr/>
          </p:nvGrpSpPr>
          <p:grpSpPr>
            <a:xfrm rot="5400000">
              <a:off x="-44524" y="1183947"/>
              <a:ext cx="1351507" cy="327135"/>
              <a:chOff x="0" y="11430"/>
              <a:chExt cx="2004282" cy="485140"/>
            </a:xfrm>
          </p:grpSpPr>
          <p:sp>
            <p:nvSpPr>
              <p:cNvPr id="397" name="Google Shape;397;p30"/>
              <p:cNvSpPr/>
              <p:nvPr/>
            </p:nvSpPr>
            <p:spPr>
              <a:xfrm>
                <a:off x="1555972" y="49530"/>
                <a:ext cx="408940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08940" h="408940" extrusionOk="0">
                    <a:moveTo>
                      <a:pt x="204470" y="0"/>
                    </a:moveTo>
                    <a:cubicBezTo>
                      <a:pt x="91544" y="0"/>
                      <a:pt x="0" y="91544"/>
                      <a:pt x="0" y="204470"/>
                    </a:cubicBezTo>
                    <a:cubicBezTo>
                      <a:pt x="0" y="317396"/>
                      <a:pt x="91544" y="408940"/>
                      <a:pt x="204470" y="408940"/>
                    </a:cubicBezTo>
                    <a:cubicBezTo>
                      <a:pt x="317395" y="408940"/>
                      <a:pt x="408940" y="317396"/>
                      <a:pt x="408940" y="204470"/>
                    </a:cubicBezTo>
                    <a:cubicBezTo>
                      <a:pt x="408940" y="91544"/>
                      <a:pt x="317395" y="0"/>
                      <a:pt x="20447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avLst/>
                <a:gdLst/>
                <a:ahLst/>
                <a:cxnLst/>
                <a:rect l="l" t="t" r="r" b="b"/>
                <a:pathLst>
                  <a:path w="2004282" h="485140" extrusionOk="0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2C92D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9" name="Google Shape;399;p30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 extrusionOk="0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0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30"/>
          <p:cNvSpPr/>
          <p:nvPr/>
        </p:nvSpPr>
        <p:spPr>
          <a:xfrm>
            <a:off x="8136" y="8442458"/>
            <a:ext cx="15229098" cy="1844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Nosso cronograma prevê a entrega completa do projeto em até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{{SOMATOTALFINAL}}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dias, com possibilidade de ajustes personalizados para atender necessidades específicas do cliente, sempre com foco na agilidade e na qualidade da instalação.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13045824" y="762373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0"/>
          <p:cNvSpPr txBox="1"/>
          <p:nvPr/>
        </p:nvSpPr>
        <p:spPr>
          <a:xfrm>
            <a:off x="4289813" y="4113576"/>
            <a:ext cx="556076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0"/>
          <p:cNvSpPr txBox="1"/>
          <p:nvPr/>
        </p:nvSpPr>
        <p:spPr>
          <a:xfrm>
            <a:off x="9362998" y="4338112"/>
            <a:ext cx="2612769" cy="62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TESTES E COMISSIONAMENTO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0"/>
          <p:cNvSpPr txBox="1"/>
          <p:nvPr/>
        </p:nvSpPr>
        <p:spPr>
          <a:xfrm>
            <a:off x="9573699" y="5107044"/>
            <a:ext cx="2191368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60000"/>
              </a:lnSpc>
              <a:buSzPts val="1600"/>
            </a:pPr>
            <a:r>
              <a:rPr lang="pt-BR" sz="16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{{</a:t>
            </a:r>
            <a:r>
              <a:rPr lang="pt-BR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Manual4</a:t>
            </a:r>
            <a:r>
              <a:rPr lang="pt-BR" sz="16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}} </a:t>
            </a:r>
            <a:r>
              <a:rPr lang="pt-BR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dias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0"/>
          <p:cNvSpPr txBox="1"/>
          <p:nvPr/>
        </p:nvSpPr>
        <p:spPr>
          <a:xfrm>
            <a:off x="421401" y="6552125"/>
            <a:ext cx="2191368" cy="62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APROVAÇÃO DO PROJETO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0"/>
          <p:cNvSpPr txBox="1"/>
          <p:nvPr/>
        </p:nvSpPr>
        <p:spPr>
          <a:xfrm>
            <a:off x="421401" y="7286942"/>
            <a:ext cx="2191368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60000"/>
              </a:lnSpc>
              <a:buSzPts val="1600"/>
            </a:pPr>
            <a:r>
              <a:rPr lang="pt-BR" sz="16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{{</a:t>
            </a:r>
            <a:r>
              <a:rPr lang="pt-BR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Manual1</a:t>
            </a:r>
            <a:r>
              <a:rPr lang="pt-BR" sz="16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}} dias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0"/>
          <p:cNvSpPr txBox="1"/>
          <p:nvPr/>
        </p:nvSpPr>
        <p:spPr>
          <a:xfrm>
            <a:off x="3462660" y="5809175"/>
            <a:ext cx="2210383" cy="62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AQUISIÇÃO DOS EQUIPAMENTOS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0"/>
          <p:cNvSpPr txBox="1"/>
          <p:nvPr/>
        </p:nvSpPr>
        <p:spPr>
          <a:xfrm>
            <a:off x="3462660" y="6545662"/>
            <a:ext cx="2210383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60000"/>
              </a:lnSpc>
              <a:buSzPts val="1600"/>
            </a:pPr>
            <a:r>
              <a:rPr lang="pt-BR" sz="16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{{</a:t>
            </a:r>
            <a:r>
              <a:rPr lang="pt-BR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Manual2</a:t>
            </a:r>
            <a:r>
              <a:rPr lang="pt-BR" sz="16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}} </a:t>
            </a:r>
            <a:r>
              <a:rPr lang="pt-BR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dias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6513426" y="5075509"/>
            <a:ext cx="2210383" cy="29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0"/>
          <p:cNvSpPr txBox="1"/>
          <p:nvPr/>
        </p:nvSpPr>
        <p:spPr>
          <a:xfrm>
            <a:off x="6513426" y="5642398"/>
            <a:ext cx="2210383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60000"/>
              </a:lnSpc>
              <a:buSzPts val="1600"/>
            </a:pPr>
            <a:r>
              <a:rPr lang="pt-BR" sz="16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{{</a:t>
            </a:r>
            <a:r>
              <a:rPr lang="pt-BR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Manual3</a:t>
            </a:r>
            <a:r>
              <a:rPr lang="pt-BR" sz="16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}} </a:t>
            </a:r>
            <a:r>
              <a:rPr lang="pt-BR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dias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0"/>
          <p:cNvSpPr txBox="1"/>
          <p:nvPr/>
        </p:nvSpPr>
        <p:spPr>
          <a:xfrm>
            <a:off x="12653645" y="3528600"/>
            <a:ext cx="2191368" cy="29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ENTREGA FINAL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0"/>
          <p:cNvSpPr txBox="1"/>
          <p:nvPr/>
        </p:nvSpPr>
        <p:spPr>
          <a:xfrm>
            <a:off x="12397169" y="4095489"/>
            <a:ext cx="271814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60000"/>
              </a:lnSpc>
              <a:buSzPts val="1600"/>
            </a:pPr>
            <a:r>
              <a:rPr lang="pt-BR" sz="16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{{SOMATOTALFINAL}}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611647" y="866798"/>
            <a:ext cx="9389738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Cronograma</a:t>
            </a:r>
            <a:r>
              <a:rPr lang="pt-BR" sz="5800" b="0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pt-BR" sz="5800" b="0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Execução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094BF3-68B8-4DA1-084A-4EE06E83E125}"/>
              </a:ext>
            </a:extLst>
          </p:cNvPr>
          <p:cNvSpPr/>
          <p:nvPr/>
        </p:nvSpPr>
        <p:spPr>
          <a:xfrm>
            <a:off x="9786207" y="685720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/>
          <p:nvPr/>
        </p:nvSpPr>
        <p:spPr>
          <a:xfrm>
            <a:off x="1028700" y="3988405"/>
            <a:ext cx="3783553" cy="3745895"/>
          </a:xfrm>
          <a:custGeom>
            <a:avLst/>
            <a:gdLst/>
            <a:ahLst/>
            <a:cxnLst/>
            <a:rect l="l" t="t" r="r" b="b"/>
            <a:pathLst>
              <a:path w="5830503" h="5772472" extrusionOk="0">
                <a:moveTo>
                  <a:pt x="0" y="0"/>
                </a:moveTo>
                <a:lnTo>
                  <a:pt x="0" y="5772472"/>
                </a:lnTo>
                <a:lnTo>
                  <a:pt x="5830503" y="5772472"/>
                </a:lnTo>
                <a:lnTo>
                  <a:pt x="5830503" y="0"/>
                </a:lnTo>
                <a:lnTo>
                  <a:pt x="0" y="0"/>
                </a:lnTo>
                <a:close/>
                <a:moveTo>
                  <a:pt x="5769542" y="5711512"/>
                </a:moveTo>
                <a:lnTo>
                  <a:pt x="59690" y="5711512"/>
                </a:lnTo>
                <a:lnTo>
                  <a:pt x="59690" y="59690"/>
                </a:lnTo>
                <a:lnTo>
                  <a:pt x="5769542" y="59690"/>
                </a:lnTo>
                <a:lnTo>
                  <a:pt x="5769542" y="5711512"/>
                </a:lnTo>
                <a:close/>
              </a:path>
            </a:pathLst>
          </a:custGeom>
          <a:solidFill>
            <a:srgbClr val="191919">
              <a:alpha val="588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1"/>
          <p:cNvSpPr txBox="1"/>
          <p:nvPr/>
        </p:nvSpPr>
        <p:spPr>
          <a:xfrm>
            <a:off x="990419" y="551584"/>
            <a:ext cx="6161100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Garantia &amp;</a:t>
            </a:r>
            <a:r>
              <a:rPr lang="pt-BR" sz="5800" b="0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Suporte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1"/>
          <p:cNvSpPr txBox="1"/>
          <p:nvPr/>
        </p:nvSpPr>
        <p:spPr>
          <a:xfrm>
            <a:off x="1425477" y="4295033"/>
            <a:ext cx="2989999" cy="78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GARANTIA DOS MODULOS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1"/>
          <p:cNvSpPr txBox="1"/>
          <p:nvPr/>
        </p:nvSpPr>
        <p:spPr>
          <a:xfrm>
            <a:off x="1425477" y="5221047"/>
            <a:ext cx="2989999" cy="15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12 ano (defeito de fabricação)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30 anos (eficiência de geração)</a:t>
            </a:r>
            <a:endParaRPr sz="1600" b="1" i="0" u="none" strike="noStrike" cap="none" dirty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1"/>
          <p:cNvSpPr/>
          <p:nvPr/>
        </p:nvSpPr>
        <p:spPr>
          <a:xfrm>
            <a:off x="5177716" y="3988405"/>
            <a:ext cx="3783553" cy="3745895"/>
          </a:xfrm>
          <a:custGeom>
            <a:avLst/>
            <a:gdLst/>
            <a:ahLst/>
            <a:cxnLst/>
            <a:rect l="l" t="t" r="r" b="b"/>
            <a:pathLst>
              <a:path w="5830503" h="5772472" extrusionOk="0">
                <a:moveTo>
                  <a:pt x="0" y="0"/>
                </a:moveTo>
                <a:lnTo>
                  <a:pt x="0" y="5772472"/>
                </a:lnTo>
                <a:lnTo>
                  <a:pt x="5830503" y="5772472"/>
                </a:lnTo>
                <a:lnTo>
                  <a:pt x="5830503" y="0"/>
                </a:lnTo>
                <a:lnTo>
                  <a:pt x="0" y="0"/>
                </a:lnTo>
                <a:close/>
                <a:moveTo>
                  <a:pt x="5769542" y="5711512"/>
                </a:moveTo>
                <a:lnTo>
                  <a:pt x="59690" y="5711512"/>
                </a:lnTo>
                <a:lnTo>
                  <a:pt x="59690" y="59690"/>
                </a:lnTo>
                <a:lnTo>
                  <a:pt x="5769542" y="59690"/>
                </a:lnTo>
                <a:lnTo>
                  <a:pt x="5769542" y="5711512"/>
                </a:lnTo>
                <a:close/>
              </a:path>
            </a:pathLst>
          </a:custGeom>
          <a:solidFill>
            <a:srgbClr val="191919">
              <a:alpha val="588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1"/>
          <p:cNvSpPr/>
          <p:nvPr/>
        </p:nvSpPr>
        <p:spPr>
          <a:xfrm>
            <a:off x="9326732" y="3988405"/>
            <a:ext cx="3783553" cy="3745895"/>
          </a:xfrm>
          <a:custGeom>
            <a:avLst/>
            <a:gdLst/>
            <a:ahLst/>
            <a:cxnLst/>
            <a:rect l="l" t="t" r="r" b="b"/>
            <a:pathLst>
              <a:path w="5830503" h="5772472" extrusionOk="0">
                <a:moveTo>
                  <a:pt x="0" y="0"/>
                </a:moveTo>
                <a:lnTo>
                  <a:pt x="0" y="5772472"/>
                </a:lnTo>
                <a:lnTo>
                  <a:pt x="5830503" y="5772472"/>
                </a:lnTo>
                <a:lnTo>
                  <a:pt x="5830503" y="0"/>
                </a:lnTo>
                <a:lnTo>
                  <a:pt x="0" y="0"/>
                </a:lnTo>
                <a:close/>
                <a:moveTo>
                  <a:pt x="5769542" y="5711512"/>
                </a:moveTo>
                <a:lnTo>
                  <a:pt x="59690" y="5711512"/>
                </a:lnTo>
                <a:lnTo>
                  <a:pt x="59690" y="59690"/>
                </a:lnTo>
                <a:lnTo>
                  <a:pt x="5769542" y="59690"/>
                </a:lnTo>
                <a:lnTo>
                  <a:pt x="5769542" y="5711512"/>
                </a:lnTo>
                <a:close/>
              </a:path>
            </a:pathLst>
          </a:custGeom>
          <a:solidFill>
            <a:srgbClr val="191919">
              <a:alpha val="588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1"/>
          <p:cNvSpPr/>
          <p:nvPr/>
        </p:nvSpPr>
        <p:spPr>
          <a:xfrm>
            <a:off x="13475747" y="3988405"/>
            <a:ext cx="3783553" cy="3745895"/>
          </a:xfrm>
          <a:custGeom>
            <a:avLst/>
            <a:gdLst/>
            <a:ahLst/>
            <a:cxnLst/>
            <a:rect l="l" t="t" r="r" b="b"/>
            <a:pathLst>
              <a:path w="5830503" h="5772472" extrusionOk="0">
                <a:moveTo>
                  <a:pt x="0" y="0"/>
                </a:moveTo>
                <a:lnTo>
                  <a:pt x="0" y="5772472"/>
                </a:lnTo>
                <a:lnTo>
                  <a:pt x="5830503" y="5772472"/>
                </a:lnTo>
                <a:lnTo>
                  <a:pt x="5830503" y="0"/>
                </a:lnTo>
                <a:lnTo>
                  <a:pt x="0" y="0"/>
                </a:lnTo>
                <a:close/>
                <a:moveTo>
                  <a:pt x="5769542" y="5711512"/>
                </a:moveTo>
                <a:lnTo>
                  <a:pt x="59690" y="5711512"/>
                </a:lnTo>
                <a:lnTo>
                  <a:pt x="59690" y="59690"/>
                </a:lnTo>
                <a:lnTo>
                  <a:pt x="5769542" y="59690"/>
                </a:lnTo>
                <a:lnTo>
                  <a:pt x="5769542" y="5711512"/>
                </a:lnTo>
                <a:close/>
              </a:path>
            </a:pathLst>
          </a:custGeom>
          <a:solidFill>
            <a:srgbClr val="191919">
              <a:alpha val="588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1"/>
          <p:cNvSpPr txBox="1"/>
          <p:nvPr/>
        </p:nvSpPr>
        <p:spPr>
          <a:xfrm>
            <a:off x="5574733" y="4295033"/>
            <a:ext cx="2989999" cy="78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GARANTIA DOS INVERSORES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9723508" y="4471259"/>
            <a:ext cx="2989999" cy="39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SUPORTE TÉCNICO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13872524" y="4208065"/>
            <a:ext cx="2989999" cy="78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MANUTENÇÃO PREVENTIVA - O&amp;M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1"/>
          <p:cNvSpPr/>
          <p:nvPr/>
        </p:nvSpPr>
        <p:spPr>
          <a:xfrm>
            <a:off x="2097439" y="2699290"/>
            <a:ext cx="1646074" cy="1289115"/>
          </a:xfrm>
          <a:prstGeom prst="rect">
            <a:avLst/>
          </a:prstGeom>
          <a:solidFill>
            <a:srgbClr val="38B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1"/>
          <p:cNvSpPr/>
          <p:nvPr/>
        </p:nvSpPr>
        <p:spPr>
          <a:xfrm>
            <a:off x="10395471" y="2718305"/>
            <a:ext cx="1646074" cy="1289115"/>
          </a:xfrm>
          <a:prstGeom prst="rect">
            <a:avLst/>
          </a:prstGeom>
          <a:solidFill>
            <a:srgbClr val="19A6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1"/>
          <p:cNvSpPr/>
          <p:nvPr/>
        </p:nvSpPr>
        <p:spPr>
          <a:xfrm>
            <a:off x="6246455" y="2624139"/>
            <a:ext cx="1646074" cy="1289115"/>
          </a:xfrm>
          <a:prstGeom prst="rect">
            <a:avLst/>
          </a:prstGeom>
          <a:solidFill>
            <a:srgbClr val="38B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1"/>
          <p:cNvSpPr/>
          <p:nvPr/>
        </p:nvSpPr>
        <p:spPr>
          <a:xfrm>
            <a:off x="14544487" y="2718305"/>
            <a:ext cx="1646074" cy="1289115"/>
          </a:xfrm>
          <a:prstGeom prst="rect">
            <a:avLst/>
          </a:prstGeom>
          <a:solidFill>
            <a:srgbClr val="19A6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1"/>
          <p:cNvSpPr/>
          <p:nvPr/>
        </p:nvSpPr>
        <p:spPr>
          <a:xfrm>
            <a:off x="6703025" y="3026456"/>
            <a:ext cx="732934" cy="732934"/>
          </a:xfrm>
          <a:custGeom>
            <a:avLst/>
            <a:gdLst/>
            <a:ahLst/>
            <a:cxnLst/>
            <a:rect l="l" t="t" r="r" b="b"/>
            <a:pathLst>
              <a:path w="732934" h="732934" extrusionOk="0">
                <a:moveTo>
                  <a:pt x="0" y="0"/>
                </a:moveTo>
                <a:lnTo>
                  <a:pt x="732934" y="0"/>
                </a:lnTo>
                <a:lnTo>
                  <a:pt x="732934" y="732934"/>
                </a:lnTo>
                <a:lnTo>
                  <a:pt x="0" y="73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1"/>
          <p:cNvSpPr/>
          <p:nvPr/>
        </p:nvSpPr>
        <p:spPr>
          <a:xfrm>
            <a:off x="10784539" y="2829967"/>
            <a:ext cx="867937" cy="867937"/>
          </a:xfrm>
          <a:custGeom>
            <a:avLst/>
            <a:gdLst/>
            <a:ahLst/>
            <a:cxnLst/>
            <a:rect l="l" t="t" r="r" b="b"/>
            <a:pathLst>
              <a:path w="867937" h="867937" extrusionOk="0">
                <a:moveTo>
                  <a:pt x="0" y="0"/>
                </a:moveTo>
                <a:lnTo>
                  <a:pt x="867937" y="0"/>
                </a:lnTo>
                <a:lnTo>
                  <a:pt x="867937" y="867936"/>
                </a:lnTo>
                <a:lnTo>
                  <a:pt x="0" y="867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1"/>
          <p:cNvSpPr/>
          <p:nvPr/>
        </p:nvSpPr>
        <p:spPr>
          <a:xfrm>
            <a:off x="2571358" y="2943212"/>
            <a:ext cx="698237" cy="698237"/>
          </a:xfrm>
          <a:custGeom>
            <a:avLst/>
            <a:gdLst/>
            <a:ahLst/>
            <a:cxnLst/>
            <a:rect l="l" t="t" r="r" b="b"/>
            <a:pathLst>
              <a:path w="698237" h="698237" extrusionOk="0">
                <a:moveTo>
                  <a:pt x="0" y="0"/>
                </a:moveTo>
                <a:lnTo>
                  <a:pt x="698237" y="0"/>
                </a:lnTo>
                <a:lnTo>
                  <a:pt x="698237" y="698237"/>
                </a:lnTo>
                <a:lnTo>
                  <a:pt x="0" y="698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1"/>
          <p:cNvSpPr/>
          <p:nvPr/>
        </p:nvSpPr>
        <p:spPr>
          <a:xfrm>
            <a:off x="15072502" y="2962227"/>
            <a:ext cx="590043" cy="590043"/>
          </a:xfrm>
          <a:custGeom>
            <a:avLst/>
            <a:gdLst/>
            <a:ahLst/>
            <a:cxnLst/>
            <a:rect l="l" t="t" r="r" b="b"/>
            <a:pathLst>
              <a:path w="590043" h="590043" extrusionOk="0">
                <a:moveTo>
                  <a:pt x="0" y="0"/>
                </a:moveTo>
                <a:lnTo>
                  <a:pt x="590043" y="0"/>
                </a:lnTo>
                <a:lnTo>
                  <a:pt x="590043" y="590043"/>
                </a:lnTo>
                <a:lnTo>
                  <a:pt x="0" y="590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1"/>
          <p:cNvSpPr txBox="1"/>
          <p:nvPr/>
        </p:nvSpPr>
        <p:spPr>
          <a:xfrm>
            <a:off x="5574493" y="5221047"/>
            <a:ext cx="2989999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6 anos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1"/>
          <p:cNvSpPr txBox="1"/>
          <p:nvPr/>
        </p:nvSpPr>
        <p:spPr>
          <a:xfrm>
            <a:off x="9723268" y="5221047"/>
            <a:ext cx="2989999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17 anos (período de contrato)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1"/>
          <p:cNvSpPr txBox="1"/>
          <p:nvPr/>
        </p:nvSpPr>
        <p:spPr>
          <a:xfrm>
            <a:off x="13872284" y="5361990"/>
            <a:ext cx="2989999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17 anos (período de contrato)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1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31"/>
          <p:cNvCxnSpPr/>
          <p:nvPr/>
        </p:nvCxnSpPr>
        <p:spPr>
          <a:xfrm>
            <a:off x="10908182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31"/>
          <p:cNvSpPr txBox="1"/>
          <p:nvPr/>
        </p:nvSpPr>
        <p:spPr>
          <a:xfrm>
            <a:off x="1002492" y="8098723"/>
            <a:ext cx="1625680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Oferecemos garantia estendida para módulos e inversores, além de suporte técnico 24/7 e manutenção preventiva especializada, assegurando operação contínua e sem preocupações ao longo de todo o período contratual.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BE7A3F-076D-6D75-8AFF-ECD1CF9E1C6F}"/>
              </a:ext>
            </a:extLst>
          </p:cNvPr>
          <p:cNvSpPr/>
          <p:nvPr/>
        </p:nvSpPr>
        <p:spPr>
          <a:xfrm>
            <a:off x="10915385" y="752426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4"/>
          <p:cNvGrpSpPr/>
          <p:nvPr/>
        </p:nvGrpSpPr>
        <p:grpSpPr>
          <a:xfrm>
            <a:off x="10611186" y="2359524"/>
            <a:ext cx="7295814" cy="7104930"/>
            <a:chOff x="0" y="-38100"/>
            <a:chExt cx="2660414" cy="2314159"/>
          </a:xfrm>
        </p:grpSpPr>
        <p:sp>
          <p:nvSpPr>
            <p:cNvPr id="99" name="Google Shape;99;p14"/>
            <p:cNvSpPr/>
            <p:nvPr/>
          </p:nvSpPr>
          <p:spPr>
            <a:xfrm>
              <a:off x="0" y="0"/>
              <a:ext cx="2660414" cy="2276059"/>
            </a:xfrm>
            <a:custGeom>
              <a:avLst/>
              <a:gdLst/>
              <a:ahLst/>
              <a:cxnLst/>
              <a:rect l="l" t="t" r="r" b="b"/>
              <a:pathLst>
                <a:path w="2660414" h="2276059" extrusionOk="0">
                  <a:moveTo>
                    <a:pt x="39088" y="0"/>
                  </a:moveTo>
                  <a:lnTo>
                    <a:pt x="2621326" y="0"/>
                  </a:lnTo>
                  <a:cubicBezTo>
                    <a:pt x="2642913" y="0"/>
                    <a:pt x="2660414" y="17500"/>
                    <a:pt x="2660414" y="39088"/>
                  </a:cubicBezTo>
                  <a:lnTo>
                    <a:pt x="2660414" y="2236971"/>
                  </a:lnTo>
                  <a:cubicBezTo>
                    <a:pt x="2660414" y="2258558"/>
                    <a:pt x="2642913" y="2276059"/>
                    <a:pt x="2621326" y="2276059"/>
                  </a:cubicBezTo>
                  <a:lnTo>
                    <a:pt x="39088" y="2276059"/>
                  </a:lnTo>
                  <a:cubicBezTo>
                    <a:pt x="17500" y="2276059"/>
                    <a:pt x="0" y="2258558"/>
                    <a:pt x="0" y="2236971"/>
                  </a:cubicBezTo>
                  <a:lnTo>
                    <a:pt x="0" y="39088"/>
                  </a:ln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adFill>
              <a:gsLst>
                <a:gs pos="0">
                  <a:srgbClr val="004AAD"/>
                </a:gs>
                <a:gs pos="100000">
                  <a:srgbClr val="4AC9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0" y="-38100"/>
              <a:ext cx="2660414" cy="2314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4"/>
          <p:cNvSpPr/>
          <p:nvPr/>
        </p:nvSpPr>
        <p:spPr>
          <a:xfrm>
            <a:off x="11075433" y="2988960"/>
            <a:ext cx="6374367" cy="5943861"/>
          </a:xfrm>
          <a:custGeom>
            <a:avLst/>
            <a:gdLst/>
            <a:ahLst/>
            <a:cxnLst/>
            <a:rect l="l" t="t" r="r" b="b"/>
            <a:pathLst>
              <a:path w="1339994" h="1169670" extrusionOk="0">
                <a:moveTo>
                  <a:pt x="30433" y="0"/>
                </a:moveTo>
                <a:lnTo>
                  <a:pt x="1309561" y="0"/>
                </a:lnTo>
                <a:cubicBezTo>
                  <a:pt x="1317632" y="0"/>
                  <a:pt x="1325373" y="3206"/>
                  <a:pt x="1331081" y="8914"/>
                </a:cubicBezTo>
                <a:cubicBezTo>
                  <a:pt x="1336788" y="14621"/>
                  <a:pt x="1339994" y="22362"/>
                  <a:pt x="1339994" y="30433"/>
                </a:cubicBezTo>
                <a:lnTo>
                  <a:pt x="1339994" y="1139237"/>
                </a:lnTo>
                <a:cubicBezTo>
                  <a:pt x="1339994" y="1156045"/>
                  <a:pt x="1326369" y="1169670"/>
                  <a:pt x="1309561" y="1169670"/>
                </a:cubicBezTo>
                <a:lnTo>
                  <a:pt x="30433" y="1169670"/>
                </a:lnTo>
                <a:cubicBezTo>
                  <a:pt x="22362" y="1169670"/>
                  <a:pt x="14621" y="1166464"/>
                  <a:pt x="8914" y="1160756"/>
                </a:cubicBezTo>
                <a:cubicBezTo>
                  <a:pt x="3206" y="1155049"/>
                  <a:pt x="0" y="1147308"/>
                  <a:pt x="0" y="1139237"/>
                </a:cubicBezTo>
                <a:lnTo>
                  <a:pt x="0" y="30433"/>
                </a:lnTo>
                <a:cubicBezTo>
                  <a:pt x="0" y="22362"/>
                  <a:pt x="3206" y="14621"/>
                  <a:pt x="8914" y="8914"/>
                </a:cubicBezTo>
                <a:cubicBezTo>
                  <a:pt x="14621" y="3206"/>
                  <a:pt x="22362" y="0"/>
                  <a:pt x="30433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420" r="-154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757461" y="2552700"/>
            <a:ext cx="9605700" cy="47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0" indent="-194310" algn="just">
              <a:buClr>
                <a:srgbClr val="303030"/>
              </a:buClr>
              <a:buSzPts val="3000"/>
              <a:buFont typeface="Arial"/>
              <a:buChar char="•"/>
            </a:pPr>
            <a:r>
              <a:rPr lang="pt-BR" sz="31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Local do Projeto: </a:t>
            </a:r>
            <a:r>
              <a:rPr lang="pt-BR" sz="31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{{NOME_CLIENTE}}</a:t>
            </a:r>
          </a:p>
          <a:p>
            <a:pPr marL="19431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pt-BR" sz="3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8620" indent="-194310" algn="just">
              <a:buClr>
                <a:srgbClr val="303030"/>
              </a:buClr>
              <a:buSzPts val="3000"/>
              <a:buFont typeface="Arial"/>
              <a:buChar char="•"/>
            </a:pPr>
            <a:r>
              <a:rPr lang="pt-BR" sz="31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Consumo de energia médio: </a:t>
            </a:r>
            <a:r>
              <a:rPr lang="pt-BR" sz="31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1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{{CONS_ENERGIA_MEDIO}}  </a:t>
            </a:r>
            <a:r>
              <a:rPr lang="pt-BR" sz="31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kWh/ano.</a:t>
            </a:r>
          </a:p>
          <a:p>
            <a:pPr marL="19431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pt-BR" sz="3100" b="0" i="0" u="none" strike="noStrike" cap="none" dirty="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8620" indent="-194310" algn="just">
              <a:buClr>
                <a:srgbClr val="303030"/>
              </a:buClr>
              <a:buSzPts val="3000"/>
              <a:buFont typeface="Arial"/>
              <a:buChar char="•"/>
            </a:pPr>
            <a:r>
              <a:rPr lang="pt-BR" sz="31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Volume de energia projetado: </a:t>
            </a:r>
            <a:r>
              <a:rPr lang="pt-BR" sz="31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1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{{VOL_PROJ}}  kWh/ano.</a:t>
            </a:r>
            <a:endParaRPr lang="pt-BR" sz="31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pt-BR" sz="3100" b="0" i="0" u="none" strike="noStrike" cap="none" dirty="0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8620" marR="0" lvl="1" indent="-19431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3000"/>
              <a:buFont typeface="Arial"/>
              <a:buChar char="•"/>
            </a:pPr>
            <a:r>
              <a:rPr lang="pt-BR" sz="31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Objetivo do projeto: </a:t>
            </a:r>
            <a:r>
              <a:rPr lang="pt-BR" sz="31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reduzir o volume de energia</a:t>
            </a:r>
            <a:r>
              <a:rPr lang="pt-BR" sz="3100" b="0" i="0" u="none" strike="noStrike" cap="none" dirty="0">
                <a:solidFill>
                  <a:srgbClr val="92CCD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1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consumido da concessionária local, em até </a:t>
            </a:r>
            <a:r>
              <a:rPr lang="pt-BR" sz="31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{{OBJ}} </a:t>
            </a:r>
            <a:r>
              <a:rPr lang="pt-BR" sz="31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gerando sua própria energia.</a:t>
            </a:r>
          </a:p>
        </p:txBody>
      </p:sp>
      <p:sp>
        <p:nvSpPr>
          <p:cNvPr id="106" name="Google Shape;106;p14"/>
          <p:cNvSpPr txBox="1"/>
          <p:nvPr/>
        </p:nvSpPr>
        <p:spPr>
          <a:xfrm>
            <a:off x="1063431" y="1139578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Diagnostico</a:t>
            </a:r>
            <a:r>
              <a:rPr lang="pt-BR" sz="5800" b="0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Energético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" name="Google Shape;108;p14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5087177-AFA8-012C-BC6B-9F67A4B9BF21}"/>
              </a:ext>
            </a:extLst>
          </p:cNvPr>
          <p:cNvSpPr/>
          <p:nvPr/>
        </p:nvSpPr>
        <p:spPr>
          <a:xfrm>
            <a:off x="10900773" y="706096"/>
            <a:ext cx="3074539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2"/>
          <p:cNvGrpSpPr/>
          <p:nvPr/>
        </p:nvGrpSpPr>
        <p:grpSpPr>
          <a:xfrm>
            <a:off x="845932" y="2564943"/>
            <a:ext cx="17226658" cy="5889978"/>
            <a:chOff x="0" y="-38100"/>
            <a:chExt cx="5645838" cy="1773615"/>
          </a:xfrm>
        </p:grpSpPr>
        <p:sp>
          <p:nvSpPr>
            <p:cNvPr id="448" name="Google Shape;448;p32"/>
            <p:cNvSpPr/>
            <p:nvPr/>
          </p:nvSpPr>
          <p:spPr>
            <a:xfrm>
              <a:off x="2988867" y="225494"/>
              <a:ext cx="2656971" cy="1510021"/>
            </a:xfrm>
            <a:custGeom>
              <a:avLst/>
              <a:gdLst/>
              <a:ahLst/>
              <a:cxnLst/>
              <a:rect l="l" t="t" r="r" b="b"/>
              <a:pathLst>
                <a:path w="2656971" h="1510021" extrusionOk="0">
                  <a:moveTo>
                    <a:pt x="0" y="0"/>
                  </a:moveTo>
                  <a:lnTo>
                    <a:pt x="2656971" y="0"/>
                  </a:lnTo>
                  <a:lnTo>
                    <a:pt x="2656971" y="1510021"/>
                  </a:lnTo>
                  <a:lnTo>
                    <a:pt x="0" y="1510021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2"/>
            <p:cNvSpPr txBox="1"/>
            <p:nvPr/>
          </p:nvSpPr>
          <p:spPr>
            <a:xfrm>
              <a:off x="0" y="-38100"/>
              <a:ext cx="2656971" cy="1548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0" name="Google Shape;450;p32"/>
          <p:cNvSpPr txBox="1"/>
          <p:nvPr/>
        </p:nvSpPr>
        <p:spPr>
          <a:xfrm>
            <a:off x="1698714" y="3255920"/>
            <a:ext cx="8762999" cy="263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11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pt-BR" sz="7000" b="1" i="0" u="none" strike="noStrike" cap="none">
                <a:solidFill>
                  <a:srgbClr val="0756B1"/>
                </a:solidFill>
                <a:latin typeface="Poppins"/>
                <a:ea typeface="Poppins"/>
                <a:cs typeface="Poppins"/>
                <a:sym typeface="Poppins"/>
              </a:rPr>
              <a:t>PROPOSTA COMERCIAL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32" descr="Painéis solares estrutura de tópi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61506" y="4102622"/>
            <a:ext cx="3689985" cy="368998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2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32"/>
          <p:cNvCxnSpPr/>
          <p:nvPr/>
        </p:nvCxnSpPr>
        <p:spPr>
          <a:xfrm>
            <a:off x="11201400" y="1669152"/>
            <a:ext cx="6553200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54" name="Google Shape;454;p32"/>
          <p:cNvGrpSpPr/>
          <p:nvPr/>
        </p:nvGrpSpPr>
        <p:grpSpPr>
          <a:xfrm>
            <a:off x="-2529310" y="6591300"/>
            <a:ext cx="6451143" cy="5600968"/>
            <a:chOff x="0" y="0"/>
            <a:chExt cx="812800" cy="705684"/>
          </a:xfrm>
        </p:grpSpPr>
        <p:sp>
          <p:nvSpPr>
            <p:cNvPr id="455" name="Google Shape;455;p32"/>
            <p:cNvSpPr/>
            <p:nvPr/>
          </p:nvSpPr>
          <p:spPr>
            <a:xfrm>
              <a:off x="0" y="0"/>
              <a:ext cx="812800" cy="705684"/>
            </a:xfrm>
            <a:custGeom>
              <a:avLst/>
              <a:gdLst/>
              <a:ahLst/>
              <a:cxnLst/>
              <a:rect l="l" t="t" r="r" b="b"/>
              <a:pathLst>
                <a:path w="812800" h="705684" extrusionOk="0">
                  <a:moveTo>
                    <a:pt x="406400" y="0"/>
                  </a:moveTo>
                  <a:lnTo>
                    <a:pt x="812800" y="705684"/>
                  </a:lnTo>
                  <a:lnTo>
                    <a:pt x="0" y="70568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2"/>
            <p:cNvSpPr txBox="1"/>
            <p:nvPr/>
          </p:nvSpPr>
          <p:spPr>
            <a:xfrm>
              <a:off x="127000" y="270489"/>
              <a:ext cx="558800" cy="38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32"/>
          <p:cNvGrpSpPr/>
          <p:nvPr/>
        </p:nvGrpSpPr>
        <p:grpSpPr>
          <a:xfrm>
            <a:off x="167247" y="7851022"/>
            <a:ext cx="3062934" cy="2581453"/>
            <a:chOff x="0" y="0"/>
            <a:chExt cx="843850" cy="711200"/>
          </a:xfrm>
        </p:grpSpPr>
        <p:sp>
          <p:nvSpPr>
            <p:cNvPr id="458" name="Google Shape;458;p32"/>
            <p:cNvSpPr/>
            <p:nvPr/>
          </p:nvSpPr>
          <p:spPr>
            <a:xfrm>
              <a:off x="0" y="0"/>
              <a:ext cx="843850" cy="711200"/>
            </a:xfrm>
            <a:custGeom>
              <a:avLst/>
              <a:gdLst/>
              <a:ahLst/>
              <a:cxnLst/>
              <a:rect l="l" t="t" r="r" b="b"/>
              <a:pathLst>
                <a:path w="843850" h="711200" extrusionOk="0">
                  <a:moveTo>
                    <a:pt x="421925" y="0"/>
                  </a:moveTo>
                  <a:lnTo>
                    <a:pt x="843850" y="711200"/>
                  </a:lnTo>
                  <a:lnTo>
                    <a:pt x="0" y="711200"/>
                  </a:lnTo>
                  <a:lnTo>
                    <a:pt x="421925" y="0"/>
                  </a:lnTo>
                  <a:close/>
                </a:path>
              </a:pathLst>
            </a:custGeom>
            <a:solidFill>
              <a:srgbClr val="86EA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2"/>
            <p:cNvSpPr txBox="1"/>
            <p:nvPr/>
          </p:nvSpPr>
          <p:spPr>
            <a:xfrm>
              <a:off x="131852" y="273050"/>
              <a:ext cx="580147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460;p32"/>
          <p:cNvGrpSpPr/>
          <p:nvPr/>
        </p:nvGrpSpPr>
        <p:grpSpPr>
          <a:xfrm rot="3552132">
            <a:off x="-1943023" y="7583018"/>
            <a:ext cx="7118765" cy="501368"/>
            <a:chOff x="0" y="-57150"/>
            <a:chExt cx="6013258" cy="423508"/>
          </a:xfrm>
        </p:grpSpPr>
        <p:sp>
          <p:nvSpPr>
            <p:cNvPr id="461" name="Google Shape;461;p32"/>
            <p:cNvSpPr/>
            <p:nvPr/>
          </p:nvSpPr>
          <p:spPr>
            <a:xfrm>
              <a:off x="0" y="0"/>
              <a:ext cx="6013258" cy="366358"/>
            </a:xfrm>
            <a:custGeom>
              <a:avLst/>
              <a:gdLst/>
              <a:ahLst/>
              <a:cxnLst/>
              <a:rect l="l" t="t" r="r" b="b"/>
              <a:pathLst>
                <a:path w="6013258" h="366358" extrusionOk="0">
                  <a:moveTo>
                    <a:pt x="5810058" y="0"/>
                  </a:moveTo>
                  <a:lnTo>
                    <a:pt x="0" y="0"/>
                  </a:lnTo>
                  <a:lnTo>
                    <a:pt x="203200" y="366358"/>
                  </a:lnTo>
                  <a:lnTo>
                    <a:pt x="6013258" y="366358"/>
                  </a:lnTo>
                  <a:lnTo>
                    <a:pt x="5810058" y="0"/>
                  </a:ln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2"/>
            <p:cNvSpPr txBox="1"/>
            <p:nvPr/>
          </p:nvSpPr>
          <p:spPr>
            <a:xfrm>
              <a:off x="101600" y="-57150"/>
              <a:ext cx="5810058" cy="423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32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464" name="Google Shape;464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0EE65EB-7298-A8D8-CB59-2E63026520C6}"/>
              </a:ext>
            </a:extLst>
          </p:cNvPr>
          <p:cNvSpPr/>
          <p:nvPr/>
        </p:nvSpPr>
        <p:spPr>
          <a:xfrm>
            <a:off x="11201400" y="706096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>
            <a:spLocks noGrp="1"/>
          </p:cNvSpPr>
          <p:nvPr>
            <p:ph type="title"/>
          </p:nvPr>
        </p:nvSpPr>
        <p:spPr>
          <a:xfrm>
            <a:off x="1708626" y="1002425"/>
            <a:ext cx="7740174" cy="9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ctr" anchorCtr="0">
            <a:spAutoFit/>
          </a:bodyPr>
          <a:lstStyle/>
          <a:p>
            <a:pPr marL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C9E2"/>
              </a:buClr>
              <a:buSzPts val="6000"/>
              <a:buFont typeface="Calibri"/>
              <a:buNone/>
            </a:pPr>
            <a:r>
              <a:rPr lang="pt-BR" sz="6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MODELOS DE NEGÓCIO</a:t>
            </a:r>
            <a:endParaRPr sz="6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802" y="2794255"/>
            <a:ext cx="877824" cy="62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687" y="9075419"/>
            <a:ext cx="17350740" cy="57607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3"/>
          <p:cNvSpPr txBox="1"/>
          <p:nvPr/>
        </p:nvSpPr>
        <p:spPr>
          <a:xfrm>
            <a:off x="1927049" y="2879906"/>
            <a:ext cx="14930438" cy="151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850" rIns="0" bIns="0" anchor="t" anchorCtr="0">
            <a:spAutoFit/>
          </a:bodyPr>
          <a:lstStyle/>
          <a:p>
            <a:pPr marL="19050" marR="7620" lvl="0" indent="0" algn="just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pt-BR" sz="2250" b="0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BOT (Build, Operate &amp; Transfer) é o modelo de negócio adotado pela Stylux Brasil, onde nós investimos no capex do projeto e arrendamos o ativo (planta solar) para o cliente, dentro de um período de contrato e após esse prazo, a  usina solar será transferida por R$1,00 simbólico. 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3"/>
          <p:cNvSpPr txBox="1"/>
          <p:nvPr/>
        </p:nvSpPr>
        <p:spPr>
          <a:xfrm>
            <a:off x="1976426" y="4712969"/>
            <a:ext cx="1821180" cy="43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19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Stylux Brasil</a:t>
            </a:r>
            <a:endParaRPr sz="27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3"/>
          <p:cNvSpPr txBox="1"/>
          <p:nvPr/>
        </p:nvSpPr>
        <p:spPr>
          <a:xfrm>
            <a:off x="1927049" y="5398769"/>
            <a:ext cx="7051358" cy="264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050" rIns="0" bIns="0" anchor="t" anchorCtr="0">
            <a:spAutoFit/>
          </a:bodyPr>
          <a:lstStyle/>
          <a:p>
            <a:pPr marL="44767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Realiza o investimento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7675" marR="0" lvl="0" indent="-428625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Realiza O&amp;M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7675" marR="0" lvl="0" indent="-428625" algn="l" rtl="0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Gera energia em nome do cliente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7675" marR="0" lvl="0" indent="-428625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Gestão dos créditos de energia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7675" marR="0" lvl="0" indent="-428625" algn="l" rtl="0">
              <a:lnSpc>
                <a:spcPct val="100000"/>
              </a:lnSpc>
              <a:spcBef>
                <a:spcPts val="1110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Gestão do relacionamento junto à distribuidora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3"/>
          <p:cNvSpPr txBox="1"/>
          <p:nvPr/>
        </p:nvSpPr>
        <p:spPr>
          <a:xfrm>
            <a:off x="9637841" y="4734449"/>
            <a:ext cx="2935167" cy="43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190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3"/>
          <p:cNvSpPr txBox="1"/>
          <p:nvPr/>
        </p:nvSpPr>
        <p:spPr>
          <a:xfrm>
            <a:off x="9637841" y="5398769"/>
            <a:ext cx="6363653" cy="264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050" rIns="0" bIns="0" anchor="t" anchorCtr="0">
            <a:spAutoFit/>
          </a:bodyPr>
          <a:lstStyle/>
          <a:p>
            <a:pPr marL="447675" marR="0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Arrenda a UFV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7675" marR="0" lvl="0" indent="-428625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Contrata O&amp;M com a Stylux Brasil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7675" marR="0" lvl="0" indent="-428625" algn="l" rtl="0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Recebe os créditos de energia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7675" marR="0" lvl="0" indent="-428625" algn="l" rtl="0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Continua conectado à distribuidora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7675" marR="0" lvl="0" indent="-428625" algn="l" rtl="0">
              <a:lnSpc>
                <a:spcPct val="100000"/>
              </a:lnSpc>
              <a:spcBef>
                <a:spcPts val="1110"/>
              </a:spcBef>
              <a:spcAft>
                <a:spcPts val="0"/>
              </a:spcAft>
              <a:buClr>
                <a:srgbClr val="14CAF4"/>
              </a:buClr>
              <a:buSzPts val="2400"/>
              <a:buFont typeface="Noto Sans Symbols"/>
              <a:buChar char="⮚"/>
            </a:pPr>
            <a:r>
              <a:rPr lang="pt-BR" sz="24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Desconto garantido pelo prazo de contrato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3"/>
          <p:cNvSpPr/>
          <p:nvPr/>
        </p:nvSpPr>
        <p:spPr>
          <a:xfrm rot="10800000">
            <a:off x="6324600" y="7658100"/>
            <a:ext cx="11963400" cy="4696360"/>
          </a:xfrm>
          <a:custGeom>
            <a:avLst/>
            <a:gdLst/>
            <a:ahLst/>
            <a:cxnLst/>
            <a:rect l="l" t="t" r="r" b="b"/>
            <a:pathLst>
              <a:path w="10919012" h="8994536" extrusionOk="0">
                <a:moveTo>
                  <a:pt x="10919012" y="8994537"/>
                </a:moveTo>
                <a:lnTo>
                  <a:pt x="0" y="8994537"/>
                </a:lnTo>
                <a:lnTo>
                  <a:pt x="0" y="0"/>
                </a:lnTo>
                <a:lnTo>
                  <a:pt x="10919012" y="0"/>
                </a:lnTo>
                <a:lnTo>
                  <a:pt x="10919012" y="8994537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3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33"/>
          <p:cNvCxnSpPr/>
          <p:nvPr/>
        </p:nvCxnSpPr>
        <p:spPr>
          <a:xfrm>
            <a:off x="10920479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041118-D5CC-AD35-4680-A098DAEBE261}"/>
              </a:ext>
            </a:extLst>
          </p:cNvPr>
          <p:cNvSpPr/>
          <p:nvPr/>
        </p:nvSpPr>
        <p:spPr>
          <a:xfrm>
            <a:off x="10920479" y="755290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34"/>
          <p:cNvCxnSpPr/>
          <p:nvPr/>
        </p:nvCxnSpPr>
        <p:spPr>
          <a:xfrm>
            <a:off x="-541758" y="8115300"/>
            <a:ext cx="19738291" cy="0"/>
          </a:xfrm>
          <a:prstGeom prst="straightConnector1">
            <a:avLst/>
          </a:prstGeom>
          <a:noFill/>
          <a:ln w="38100" cap="flat" cmpd="sng">
            <a:solidFill>
              <a:srgbClr val="00C3D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6" name="Google Shape;486;p34"/>
          <p:cNvCxnSpPr/>
          <p:nvPr/>
        </p:nvCxnSpPr>
        <p:spPr>
          <a:xfrm>
            <a:off x="-541758" y="4152900"/>
            <a:ext cx="19738291" cy="0"/>
          </a:xfrm>
          <a:prstGeom prst="straightConnector1">
            <a:avLst/>
          </a:prstGeom>
          <a:noFill/>
          <a:ln w="38100" cap="flat" cmpd="sng">
            <a:solidFill>
              <a:srgbClr val="00C3DE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7" name="Google Shape;487;p34"/>
          <p:cNvGrpSpPr/>
          <p:nvPr/>
        </p:nvGrpSpPr>
        <p:grpSpPr>
          <a:xfrm>
            <a:off x="-1066800" y="-1181100"/>
            <a:ext cx="2362200" cy="2362200"/>
            <a:chOff x="0" y="0"/>
            <a:chExt cx="812800" cy="812800"/>
          </a:xfrm>
        </p:grpSpPr>
        <p:sp>
          <p:nvSpPr>
            <p:cNvPr id="488" name="Google Shape;488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34"/>
          <p:cNvSpPr/>
          <p:nvPr/>
        </p:nvSpPr>
        <p:spPr>
          <a:xfrm>
            <a:off x="3112580" y="4457700"/>
            <a:ext cx="1786703" cy="1629074"/>
          </a:xfrm>
          <a:custGeom>
            <a:avLst/>
            <a:gdLst/>
            <a:ahLst/>
            <a:cxnLst/>
            <a:rect l="l" t="t" r="r" b="b"/>
            <a:pathLst>
              <a:path w="2541518" h="2392203" extrusionOk="0">
                <a:moveTo>
                  <a:pt x="0" y="0"/>
                </a:moveTo>
                <a:lnTo>
                  <a:pt x="2541518" y="0"/>
                </a:lnTo>
                <a:lnTo>
                  <a:pt x="2541518" y="2392203"/>
                </a:lnTo>
                <a:lnTo>
                  <a:pt x="0" y="2392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4"/>
          <p:cNvSpPr/>
          <p:nvPr/>
        </p:nvSpPr>
        <p:spPr>
          <a:xfrm>
            <a:off x="8693637" y="4472316"/>
            <a:ext cx="1805736" cy="1749194"/>
          </a:xfrm>
          <a:custGeom>
            <a:avLst/>
            <a:gdLst/>
            <a:ahLst/>
            <a:cxnLst/>
            <a:rect l="l" t="t" r="r" b="b"/>
            <a:pathLst>
              <a:path w="2568592" h="2568592" extrusionOk="0">
                <a:moveTo>
                  <a:pt x="0" y="0"/>
                </a:moveTo>
                <a:lnTo>
                  <a:pt x="2568592" y="0"/>
                </a:lnTo>
                <a:lnTo>
                  <a:pt x="2568592" y="2568593"/>
                </a:lnTo>
                <a:lnTo>
                  <a:pt x="0" y="2568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4"/>
          <p:cNvSpPr txBox="1"/>
          <p:nvPr/>
        </p:nvSpPr>
        <p:spPr>
          <a:xfrm>
            <a:off x="1617486" y="448977"/>
            <a:ext cx="8229654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Investimento e Viabilidade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"/>
          <p:cNvSpPr txBox="1"/>
          <p:nvPr/>
        </p:nvSpPr>
        <p:spPr>
          <a:xfrm>
            <a:off x="2138594" y="6314032"/>
            <a:ext cx="3593719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3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Redução total do Custo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8181906" y="6314033"/>
            <a:ext cx="3063057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3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Prazo do Contrato</a:t>
            </a:r>
            <a:endParaRPr sz="23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2284332" y="7183625"/>
            <a:ext cx="3317921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Até </a:t>
            </a:r>
            <a:r>
              <a:rPr lang="pt-BR" sz="16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{{OBJ}} </a:t>
            </a:r>
            <a:r>
              <a:rPr lang="pt-BR" sz="1600" b="1" i="0" u="none" strike="noStrike" cap="none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no período de contrato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8054473" y="7370821"/>
            <a:ext cx="3317921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{{PRAZO_CONT}}</a:t>
            </a:r>
            <a:r>
              <a:rPr lang="pt-BR" sz="1600" b="1" i="0" u="none" strike="noStrike" cap="none" dirty="0">
                <a:solidFill>
                  <a:srgbClr val="31859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00" b="1" i="0" u="none" strike="noStrike" cap="none" dirty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anos</a:t>
            </a:r>
            <a:r>
              <a:rPr lang="pt-BR" sz="1600" b="1" i="0" u="none" strike="noStrike" cap="none" dirty="0">
                <a:solidFill>
                  <a:srgbClr val="31859B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 b="1" i="0" u="none" strike="noStrike" cap="none" dirty="0">
              <a:solidFill>
                <a:srgbClr val="31859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34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34"/>
          <p:cNvCxnSpPr/>
          <p:nvPr/>
        </p:nvCxnSpPr>
        <p:spPr>
          <a:xfrm>
            <a:off x="10908182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9" name="Google Shape;499;p34"/>
          <p:cNvSpPr txBox="1"/>
          <p:nvPr/>
        </p:nvSpPr>
        <p:spPr>
          <a:xfrm>
            <a:off x="918769" y="2343792"/>
            <a:ext cx="1645046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Nosso modelo de investimento reduz os custos com energia desde o primeiro mês de operação. Com economia projetada de até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{{OBJ}} 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durante o contrato, garantimos retorno imediato e previsibilidade financeira ao Aeroporto de Fernando de Noronha.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34" descr="Calculadora estrutura de tópico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94556" y="4471750"/>
            <a:ext cx="1850244" cy="185024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13086349" y="6314032"/>
            <a:ext cx="3063057" cy="113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3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Desconto no primeiro ano</a:t>
            </a:r>
            <a:endParaRPr sz="23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34"/>
          <p:cNvSpPr txBox="1"/>
          <p:nvPr/>
        </p:nvSpPr>
        <p:spPr>
          <a:xfrm>
            <a:off x="13022805" y="7319896"/>
            <a:ext cx="3317921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60000"/>
              </a:lnSpc>
              <a:buSzPts val="1600"/>
            </a:pPr>
            <a:r>
              <a:rPr lang="pt-BR" sz="16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{{DESC_1ANO}}</a:t>
            </a:r>
            <a:endParaRPr sz="16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8C7C59-98D9-966E-51DE-D83968EB8F1E}"/>
              </a:ext>
            </a:extLst>
          </p:cNvPr>
          <p:cNvSpPr/>
          <p:nvPr/>
        </p:nvSpPr>
        <p:spPr>
          <a:xfrm>
            <a:off x="10908182" y="755087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35"/>
          <p:cNvGrpSpPr/>
          <p:nvPr/>
        </p:nvGrpSpPr>
        <p:grpSpPr>
          <a:xfrm>
            <a:off x="-1066800" y="-1181100"/>
            <a:ext cx="2362200" cy="2362200"/>
            <a:chOff x="0" y="0"/>
            <a:chExt cx="812800" cy="812800"/>
          </a:xfrm>
        </p:grpSpPr>
        <p:sp>
          <p:nvSpPr>
            <p:cNvPr id="508" name="Google Shape;508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35"/>
          <p:cNvSpPr txBox="1"/>
          <p:nvPr/>
        </p:nvSpPr>
        <p:spPr>
          <a:xfrm>
            <a:off x="1752546" y="1225916"/>
            <a:ext cx="8610654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Investimento e Viabilidade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5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2" name="Google Shape;512;p35"/>
          <p:cNvCxnSpPr/>
          <p:nvPr/>
        </p:nvCxnSpPr>
        <p:spPr>
          <a:xfrm>
            <a:off x="10908182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35"/>
          <p:cNvSpPr txBox="1"/>
          <p:nvPr/>
        </p:nvSpPr>
        <p:spPr>
          <a:xfrm>
            <a:off x="1297898" y="2321970"/>
            <a:ext cx="1645046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1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Foi constatado que o </a:t>
            </a:r>
            <a:r>
              <a:rPr lang="pt-BR" sz="3000" b="0" i="1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{{NOME_CLIENTE}} </a:t>
            </a:r>
            <a:r>
              <a:rPr lang="pt-BR" sz="3000" b="0" i="1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ultrapassa seu limite de demanda contratada, o que no mês de maio refletiu um acréscimo de R$ 2.166,73 na fatura (R$26.000,73/ano). O sistema solar contribui na redução desse consumo, além de todo o custo reduzido pela própria geração. 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141" y="4838700"/>
            <a:ext cx="9845639" cy="46988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5" name="Google Shape;515;p35"/>
          <p:cNvGraphicFramePr/>
          <p:nvPr/>
        </p:nvGraphicFramePr>
        <p:xfrm>
          <a:off x="11798702" y="5239043"/>
          <a:ext cx="5706650" cy="1010940"/>
        </p:xfrm>
        <a:graphic>
          <a:graphicData uri="http://schemas.openxmlformats.org/drawingml/2006/table">
            <a:tbl>
              <a:tblPr firstRow="1" bandRow="1">
                <a:noFill/>
                <a:tableStyleId>{A705F4D9-35A7-4AC3-BF89-2E0E2EB84C87}</a:tableStyleId>
              </a:tblPr>
              <a:tblGrid>
                <a:gridCol w="192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Demanda contratada (kW)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Custo Demanda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R$/kW (C/imposto)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Custo Total (mês)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105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R$23,88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R$3.591,15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6" name="Google Shape;516;p35"/>
          <p:cNvGraphicFramePr/>
          <p:nvPr/>
        </p:nvGraphicFramePr>
        <p:xfrm>
          <a:off x="11798703" y="6682684"/>
          <a:ext cx="5706650" cy="1285260"/>
        </p:xfrm>
        <a:graphic>
          <a:graphicData uri="http://schemas.openxmlformats.org/drawingml/2006/table">
            <a:tbl>
              <a:tblPr firstRow="1" bandRow="1">
                <a:noFill/>
                <a:tableStyleId>{A705F4D9-35A7-4AC3-BF89-2E0E2EB84C87}</a:tableStyleId>
              </a:tblPr>
              <a:tblGrid>
                <a:gridCol w="191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Demanda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Ultrapassada (kW)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Custo Demanda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R$/kW (C/imposto)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Custo Total (mês)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45,36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strike="noStrike" cap="none"/>
                        <a:t>R$47,77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 sz="1800" u="none" strike="noStrike" cap="none"/>
                        <a:t>R$2.166,73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7" name="Google Shape;517;p35"/>
          <p:cNvSpPr/>
          <p:nvPr/>
        </p:nvSpPr>
        <p:spPr>
          <a:xfrm>
            <a:off x="1309141" y="8039100"/>
            <a:ext cx="4253459" cy="30480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67F98C-0839-232A-B052-3F97D18E98C6}"/>
              </a:ext>
            </a:extLst>
          </p:cNvPr>
          <p:cNvSpPr/>
          <p:nvPr/>
        </p:nvSpPr>
        <p:spPr>
          <a:xfrm>
            <a:off x="10908182" y="751444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6"/>
          <p:cNvSpPr txBox="1">
            <a:spLocks noGrp="1"/>
          </p:cNvSpPr>
          <p:nvPr>
            <p:ph type="title"/>
          </p:nvPr>
        </p:nvSpPr>
        <p:spPr>
          <a:xfrm>
            <a:off x="1708626" y="540761"/>
            <a:ext cx="7326630" cy="186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ctr" anchorCtr="0">
            <a:spAutoFit/>
          </a:bodyPr>
          <a:lstStyle/>
          <a:p>
            <a:pPr marL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C9E2"/>
              </a:buClr>
              <a:buSzPts val="6000"/>
              <a:buFont typeface="Calibri"/>
              <a:buNone/>
            </a:pPr>
            <a:r>
              <a:rPr lang="pt-BR" sz="6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MODELOS DE NEGÓCIO</a:t>
            </a:r>
            <a:endParaRPr sz="6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687" y="9075419"/>
            <a:ext cx="17350740" cy="57607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6"/>
          <p:cNvSpPr/>
          <p:nvPr/>
        </p:nvSpPr>
        <p:spPr>
          <a:xfrm rot="10800000">
            <a:off x="7696200" y="8325504"/>
            <a:ext cx="10591800" cy="4696360"/>
          </a:xfrm>
          <a:custGeom>
            <a:avLst/>
            <a:gdLst/>
            <a:ahLst/>
            <a:cxnLst/>
            <a:rect l="l" t="t" r="r" b="b"/>
            <a:pathLst>
              <a:path w="10919012" h="8994536" extrusionOk="0">
                <a:moveTo>
                  <a:pt x="10919012" y="8994537"/>
                </a:moveTo>
                <a:lnTo>
                  <a:pt x="0" y="8994537"/>
                </a:lnTo>
                <a:lnTo>
                  <a:pt x="0" y="0"/>
                </a:lnTo>
                <a:lnTo>
                  <a:pt x="10919012" y="0"/>
                </a:lnTo>
                <a:lnTo>
                  <a:pt x="10919012" y="899453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6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36"/>
          <p:cNvCxnSpPr/>
          <p:nvPr/>
        </p:nvCxnSpPr>
        <p:spPr>
          <a:xfrm>
            <a:off x="10920479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36"/>
          <p:cNvSpPr txBox="1"/>
          <p:nvPr/>
        </p:nvSpPr>
        <p:spPr>
          <a:xfrm>
            <a:off x="2926448" y="2434376"/>
            <a:ext cx="1120691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0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Cenário de custo do primeiro ano de geração e formato de faturamento 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6"/>
          <p:cNvSpPr txBox="1"/>
          <p:nvPr/>
        </p:nvSpPr>
        <p:spPr>
          <a:xfrm>
            <a:off x="912700" y="7679351"/>
            <a:ext cx="160095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276225" marR="7620" lvl="0" indent="-257175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2100"/>
              <a:buFont typeface="Arial"/>
              <a:buChar char="•"/>
            </a:pPr>
            <a:r>
              <a:rPr lang="pt-BR" sz="21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Período de Contrato </a:t>
            </a:r>
            <a:r>
              <a:rPr lang="pt-BR" sz="21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{{PRAZO_CONT}} </a:t>
            </a:r>
            <a:r>
              <a:rPr lang="pt-BR" sz="21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, após esse período, transferência do ativo por 1 real simbólico para o cliente.</a:t>
            </a:r>
            <a:endParaRPr sz="2100" b="0" i="0" u="none" strike="noStrike" cap="none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6225" marR="248603" lvl="0" indent="-257175" algn="l" rtl="0">
              <a:lnSpc>
                <a:spcPct val="99285"/>
              </a:lnSpc>
              <a:spcBef>
                <a:spcPts val="60"/>
              </a:spcBef>
              <a:spcAft>
                <a:spcPts val="0"/>
              </a:spcAft>
              <a:buClr>
                <a:srgbClr val="31859B"/>
              </a:buClr>
              <a:buSzPts val="2100"/>
              <a:buFont typeface="Arial"/>
              <a:buChar char="•"/>
            </a:pPr>
            <a:r>
              <a:rPr lang="pt-BR" sz="21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Tarifa de R$ </a:t>
            </a:r>
            <a:r>
              <a:rPr lang="pt-BR" sz="2100" b="1" i="0" u="sng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{{MODELO_NEGOCIO}}</a:t>
            </a:r>
            <a:r>
              <a:rPr lang="pt-BR" sz="21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1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é fixa, sem reajuste ao longo do contrato, acompanhando o índice IPCA.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6225" marR="248603" lvl="0" indent="-257175" algn="l" rtl="0">
              <a:lnSpc>
                <a:spcPct val="99285"/>
              </a:lnSpc>
              <a:spcBef>
                <a:spcPts val="60"/>
              </a:spcBef>
              <a:spcAft>
                <a:spcPts val="0"/>
              </a:spcAft>
              <a:buClr>
                <a:srgbClr val="31859B"/>
              </a:buClr>
              <a:buSzPts val="2100"/>
              <a:buFont typeface="Arial"/>
              <a:buChar char="•"/>
            </a:pPr>
            <a:r>
              <a:rPr lang="pt-BR" sz="21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Os Valores apresentados acima, são estimativas com inferências em informações compartilhadas, para um cálculo mais ajustado, serão necessários mais informações.</a:t>
            </a:r>
            <a:endParaRPr sz="2100" b="0" i="0" u="none" strike="noStrike" cap="none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9" name="Google Shape;529;p36"/>
          <p:cNvGrpSpPr/>
          <p:nvPr/>
        </p:nvGrpSpPr>
        <p:grpSpPr>
          <a:xfrm>
            <a:off x="-1066800" y="-1181100"/>
            <a:ext cx="2362200" cy="2362200"/>
            <a:chOff x="0" y="0"/>
            <a:chExt cx="812800" cy="812800"/>
          </a:xfrm>
        </p:grpSpPr>
        <p:sp>
          <p:nvSpPr>
            <p:cNvPr id="530" name="Google Shape;530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2" name="Google Shape;532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8927" y="3162300"/>
            <a:ext cx="11806238" cy="197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2000" y="5388382"/>
            <a:ext cx="7659688" cy="18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835E1D-E9B2-25EF-CC90-3BA013AD82D4}"/>
              </a:ext>
            </a:extLst>
          </p:cNvPr>
          <p:cNvSpPr/>
          <p:nvPr/>
        </p:nvSpPr>
        <p:spPr>
          <a:xfrm>
            <a:off x="10920479" y="755088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 txBox="1">
            <a:spLocks noGrp="1"/>
          </p:cNvSpPr>
          <p:nvPr>
            <p:ph type="title"/>
          </p:nvPr>
        </p:nvSpPr>
        <p:spPr>
          <a:xfrm>
            <a:off x="1708626" y="540761"/>
            <a:ext cx="7326630" cy="186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ctr" anchorCtr="0">
            <a:spAutoFit/>
          </a:bodyPr>
          <a:lstStyle/>
          <a:p>
            <a:pPr marL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C9E2"/>
              </a:buClr>
              <a:buSzPts val="6000"/>
              <a:buFont typeface="Calibri"/>
              <a:buNone/>
            </a:pPr>
            <a:r>
              <a:rPr lang="pt-BR" sz="6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MODELOS DE NEGÓCIO</a:t>
            </a:r>
            <a:endParaRPr sz="6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687" y="9075419"/>
            <a:ext cx="17350740" cy="57607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7"/>
          <p:cNvSpPr/>
          <p:nvPr/>
        </p:nvSpPr>
        <p:spPr>
          <a:xfrm rot="10800000">
            <a:off x="7696200" y="8325504"/>
            <a:ext cx="10591800" cy="4696360"/>
          </a:xfrm>
          <a:custGeom>
            <a:avLst/>
            <a:gdLst/>
            <a:ahLst/>
            <a:cxnLst/>
            <a:rect l="l" t="t" r="r" b="b"/>
            <a:pathLst>
              <a:path w="10919012" h="8994536" extrusionOk="0">
                <a:moveTo>
                  <a:pt x="10919012" y="8994537"/>
                </a:moveTo>
                <a:lnTo>
                  <a:pt x="0" y="8994537"/>
                </a:lnTo>
                <a:lnTo>
                  <a:pt x="0" y="0"/>
                </a:lnTo>
                <a:lnTo>
                  <a:pt x="10919012" y="0"/>
                </a:lnTo>
                <a:lnTo>
                  <a:pt x="10919012" y="899453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7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37"/>
          <p:cNvCxnSpPr/>
          <p:nvPr/>
        </p:nvCxnSpPr>
        <p:spPr>
          <a:xfrm>
            <a:off x="10761466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3" name="Google Shape;543;p37"/>
          <p:cNvGrpSpPr/>
          <p:nvPr/>
        </p:nvGrpSpPr>
        <p:grpSpPr>
          <a:xfrm>
            <a:off x="-1066800" y="-1181100"/>
            <a:ext cx="2362200" cy="2362200"/>
            <a:chOff x="0" y="0"/>
            <a:chExt cx="812800" cy="812800"/>
          </a:xfrm>
        </p:grpSpPr>
        <p:sp>
          <p:nvSpPr>
            <p:cNvPr id="544" name="Google Shape;544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" name="Google Shape;546;p37"/>
          <p:cNvSpPr txBox="1"/>
          <p:nvPr/>
        </p:nvSpPr>
        <p:spPr>
          <a:xfrm>
            <a:off x="780325" y="2236850"/>
            <a:ext cx="1690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{{grafico_receita}}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>
            <a:spLocks noGrp="1"/>
          </p:cNvSpPr>
          <p:nvPr>
            <p:ph type="title"/>
          </p:nvPr>
        </p:nvSpPr>
        <p:spPr>
          <a:xfrm>
            <a:off x="1708626" y="540761"/>
            <a:ext cx="7326630" cy="186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ctr" anchorCtr="0">
            <a:spAutoFit/>
          </a:bodyPr>
          <a:lstStyle/>
          <a:p>
            <a:pPr marL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C9E2"/>
              </a:buClr>
              <a:buSzPts val="6000"/>
              <a:buFont typeface="Calibri"/>
              <a:buNone/>
            </a:pPr>
            <a:r>
              <a:rPr lang="pt-BR" sz="6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MODELOS DE NEGÓCIO</a:t>
            </a:r>
            <a:endParaRPr sz="6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10170185"/>
            <a:ext cx="17350740" cy="5760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8"/>
          <p:cNvSpPr/>
          <p:nvPr/>
        </p:nvSpPr>
        <p:spPr>
          <a:xfrm rot="10800000">
            <a:off x="9016206" y="7886700"/>
            <a:ext cx="9240125" cy="3725730"/>
          </a:xfrm>
          <a:custGeom>
            <a:avLst/>
            <a:gdLst/>
            <a:ahLst/>
            <a:cxnLst/>
            <a:rect l="l" t="t" r="r" b="b"/>
            <a:pathLst>
              <a:path w="10919012" h="8994536" extrusionOk="0">
                <a:moveTo>
                  <a:pt x="10919012" y="8994537"/>
                </a:moveTo>
                <a:lnTo>
                  <a:pt x="0" y="8994537"/>
                </a:lnTo>
                <a:lnTo>
                  <a:pt x="0" y="0"/>
                </a:lnTo>
                <a:lnTo>
                  <a:pt x="10919012" y="0"/>
                </a:lnTo>
                <a:lnTo>
                  <a:pt x="10919012" y="899453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5" name="Google Shape;555;p38"/>
          <p:cNvCxnSpPr/>
          <p:nvPr/>
        </p:nvCxnSpPr>
        <p:spPr>
          <a:xfrm>
            <a:off x="10920479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6" name="Google Shape;556;p38"/>
          <p:cNvGrpSpPr/>
          <p:nvPr/>
        </p:nvGrpSpPr>
        <p:grpSpPr>
          <a:xfrm>
            <a:off x="-1066800" y="-1181100"/>
            <a:ext cx="2362200" cy="2362200"/>
            <a:chOff x="0" y="0"/>
            <a:chExt cx="812800" cy="812800"/>
          </a:xfrm>
        </p:grpSpPr>
        <p:sp>
          <p:nvSpPr>
            <p:cNvPr id="557" name="Google Shape;557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9" name="Google Shape;559;p38"/>
          <p:cNvSpPr txBox="1"/>
          <p:nvPr/>
        </p:nvSpPr>
        <p:spPr>
          <a:xfrm>
            <a:off x="780325" y="2236850"/>
            <a:ext cx="1690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{{grafico_custos}}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"/>
          <p:cNvSpPr txBox="1">
            <a:spLocks noGrp="1"/>
          </p:cNvSpPr>
          <p:nvPr>
            <p:ph type="title"/>
          </p:nvPr>
        </p:nvSpPr>
        <p:spPr>
          <a:xfrm>
            <a:off x="12290" y="671621"/>
            <a:ext cx="8715400" cy="9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ctr" anchorCtr="0">
            <a:spAutoFit/>
          </a:bodyPr>
          <a:lstStyle/>
          <a:p>
            <a:pPr marL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C9E2"/>
              </a:buClr>
              <a:buSzPts val="6000"/>
              <a:buFont typeface="Calibri"/>
              <a:buNone/>
            </a:pPr>
            <a:r>
              <a:rPr lang="pt-BR" sz="6000">
                <a:solidFill>
                  <a:srgbClr val="09C9E2"/>
                </a:solidFill>
                <a:latin typeface="Calibri"/>
                <a:ea typeface="Calibri"/>
                <a:cs typeface="Calibri"/>
                <a:sym typeface="Calibri"/>
              </a:rPr>
              <a:t>FLUXO DE CAIXA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10170185"/>
            <a:ext cx="17350740" cy="57607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9"/>
          <p:cNvSpPr/>
          <p:nvPr/>
        </p:nvSpPr>
        <p:spPr>
          <a:xfrm rot="10800000">
            <a:off x="11506200" y="7042370"/>
            <a:ext cx="9240125" cy="3725730"/>
          </a:xfrm>
          <a:custGeom>
            <a:avLst/>
            <a:gdLst/>
            <a:ahLst/>
            <a:cxnLst/>
            <a:rect l="l" t="t" r="r" b="b"/>
            <a:pathLst>
              <a:path w="10919012" h="8994536" extrusionOk="0">
                <a:moveTo>
                  <a:pt x="10919012" y="8994537"/>
                </a:moveTo>
                <a:lnTo>
                  <a:pt x="0" y="8994537"/>
                </a:lnTo>
                <a:lnTo>
                  <a:pt x="0" y="0"/>
                </a:lnTo>
                <a:lnTo>
                  <a:pt x="10919012" y="0"/>
                </a:lnTo>
                <a:lnTo>
                  <a:pt x="10919012" y="899453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568;p39"/>
          <p:cNvCxnSpPr/>
          <p:nvPr/>
        </p:nvCxnSpPr>
        <p:spPr>
          <a:xfrm>
            <a:off x="10920479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9" name="Google Shape;569;p39"/>
          <p:cNvGrpSpPr/>
          <p:nvPr/>
        </p:nvGrpSpPr>
        <p:grpSpPr>
          <a:xfrm>
            <a:off x="-1066800" y="-1181100"/>
            <a:ext cx="2362200" cy="2362200"/>
            <a:chOff x="0" y="0"/>
            <a:chExt cx="812800" cy="812800"/>
          </a:xfrm>
        </p:grpSpPr>
        <p:sp>
          <p:nvSpPr>
            <p:cNvPr id="570" name="Google Shape;570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39"/>
          <p:cNvSpPr txBox="1"/>
          <p:nvPr/>
        </p:nvSpPr>
        <p:spPr>
          <a:xfrm>
            <a:off x="780325" y="2236850"/>
            <a:ext cx="169065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{{FLUXO1}}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>
          <a:extLst>
            <a:ext uri="{FF2B5EF4-FFF2-40B4-BE49-F238E27FC236}">
              <a16:creationId xmlns:a16="http://schemas.microsoft.com/office/drawing/2014/main" id="{1FE354F5-736D-C229-0336-95513B8BF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">
            <a:extLst>
              <a:ext uri="{FF2B5EF4-FFF2-40B4-BE49-F238E27FC236}">
                <a16:creationId xmlns:a16="http://schemas.microsoft.com/office/drawing/2014/main" id="{32273FBA-59E0-DF66-DCAD-EF25E392C4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0" y="671621"/>
            <a:ext cx="8715400" cy="9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ctr" anchorCtr="0">
            <a:spAutoFit/>
          </a:bodyPr>
          <a:lstStyle/>
          <a:p>
            <a:pPr marL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C9E2"/>
              </a:buClr>
              <a:buSzPts val="6000"/>
              <a:buFont typeface="Calibri"/>
              <a:buNone/>
            </a:pPr>
            <a:r>
              <a:rPr lang="pt-BR" sz="6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FLUXO DE CAIXA</a:t>
            </a:r>
            <a:endParaRPr sz="6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39">
            <a:extLst>
              <a:ext uri="{FF2B5EF4-FFF2-40B4-BE49-F238E27FC236}">
                <a16:creationId xmlns:a16="http://schemas.microsoft.com/office/drawing/2014/main" id="{F44EE041-183F-81F5-9A96-C99ACF0BF6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10170185"/>
            <a:ext cx="17350740" cy="57607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9">
            <a:extLst>
              <a:ext uri="{FF2B5EF4-FFF2-40B4-BE49-F238E27FC236}">
                <a16:creationId xmlns:a16="http://schemas.microsoft.com/office/drawing/2014/main" id="{F0503811-D87F-7555-918F-31540FEFFD03}"/>
              </a:ext>
            </a:extLst>
          </p:cNvPr>
          <p:cNvSpPr/>
          <p:nvPr/>
        </p:nvSpPr>
        <p:spPr>
          <a:xfrm rot="10800000">
            <a:off x="11506200" y="7042370"/>
            <a:ext cx="9240125" cy="3725730"/>
          </a:xfrm>
          <a:custGeom>
            <a:avLst/>
            <a:gdLst/>
            <a:ahLst/>
            <a:cxnLst/>
            <a:rect l="l" t="t" r="r" b="b"/>
            <a:pathLst>
              <a:path w="10919012" h="8994536" extrusionOk="0">
                <a:moveTo>
                  <a:pt x="10919012" y="8994537"/>
                </a:moveTo>
                <a:lnTo>
                  <a:pt x="0" y="8994537"/>
                </a:lnTo>
                <a:lnTo>
                  <a:pt x="0" y="0"/>
                </a:lnTo>
                <a:lnTo>
                  <a:pt x="10919012" y="0"/>
                </a:lnTo>
                <a:lnTo>
                  <a:pt x="10919012" y="899453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9">
            <a:extLst>
              <a:ext uri="{FF2B5EF4-FFF2-40B4-BE49-F238E27FC236}">
                <a16:creationId xmlns:a16="http://schemas.microsoft.com/office/drawing/2014/main" id="{84CFC8D0-55C6-A74F-CC2F-CD365E05A121}"/>
              </a:ext>
            </a:extLst>
          </p:cNvPr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568;p39">
            <a:extLst>
              <a:ext uri="{FF2B5EF4-FFF2-40B4-BE49-F238E27FC236}">
                <a16:creationId xmlns:a16="http://schemas.microsoft.com/office/drawing/2014/main" id="{BEFA9D6B-8A2E-07F4-E11C-3554109FBEFA}"/>
              </a:ext>
            </a:extLst>
          </p:cNvPr>
          <p:cNvCxnSpPr/>
          <p:nvPr/>
        </p:nvCxnSpPr>
        <p:spPr>
          <a:xfrm>
            <a:off x="10920479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9" name="Google Shape;569;p39">
            <a:extLst>
              <a:ext uri="{FF2B5EF4-FFF2-40B4-BE49-F238E27FC236}">
                <a16:creationId xmlns:a16="http://schemas.microsoft.com/office/drawing/2014/main" id="{266BB53C-A60A-E3C3-9D3C-1AB9AB3D8B7F}"/>
              </a:ext>
            </a:extLst>
          </p:cNvPr>
          <p:cNvGrpSpPr/>
          <p:nvPr/>
        </p:nvGrpSpPr>
        <p:grpSpPr>
          <a:xfrm>
            <a:off x="-1066800" y="-1181100"/>
            <a:ext cx="2362200" cy="2362200"/>
            <a:chOff x="0" y="0"/>
            <a:chExt cx="812800" cy="812800"/>
          </a:xfrm>
        </p:grpSpPr>
        <p:sp>
          <p:nvSpPr>
            <p:cNvPr id="570" name="Google Shape;570;p39">
              <a:extLst>
                <a:ext uri="{FF2B5EF4-FFF2-40B4-BE49-F238E27FC236}">
                  <a16:creationId xmlns:a16="http://schemas.microsoft.com/office/drawing/2014/main" id="{389EE8A3-EE34-5566-7018-A85B461A38C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9">
              <a:extLst>
                <a:ext uri="{FF2B5EF4-FFF2-40B4-BE49-F238E27FC236}">
                  <a16:creationId xmlns:a16="http://schemas.microsoft.com/office/drawing/2014/main" id="{76645795-4AF7-7C75-BAA8-26A5A868ED8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39">
            <a:extLst>
              <a:ext uri="{FF2B5EF4-FFF2-40B4-BE49-F238E27FC236}">
                <a16:creationId xmlns:a16="http://schemas.microsoft.com/office/drawing/2014/main" id="{A66462D9-3FD5-E367-5E4C-D502216D9B63}"/>
              </a:ext>
            </a:extLst>
          </p:cNvPr>
          <p:cNvSpPr txBox="1"/>
          <p:nvPr/>
        </p:nvSpPr>
        <p:spPr>
          <a:xfrm>
            <a:off x="780325" y="2236850"/>
            <a:ext cx="169065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{{FLUXO2}}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1097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"/>
          <p:cNvSpPr txBox="1">
            <a:spLocks noGrp="1"/>
          </p:cNvSpPr>
          <p:nvPr>
            <p:ph type="title"/>
          </p:nvPr>
        </p:nvSpPr>
        <p:spPr>
          <a:xfrm>
            <a:off x="12290" y="671621"/>
            <a:ext cx="8715400" cy="94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ctr" anchorCtr="0">
            <a:spAutoFit/>
          </a:bodyPr>
          <a:lstStyle/>
          <a:p>
            <a:pPr marL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C9E2"/>
              </a:buClr>
              <a:buSzPts val="6000"/>
              <a:buFont typeface="Calibri"/>
              <a:buNone/>
            </a:pPr>
            <a:r>
              <a:rPr lang="pt-BR" sz="6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PREMISSAS ADOTADAS</a:t>
            </a:r>
            <a:endParaRPr sz="6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10170185"/>
            <a:ext cx="17350740" cy="57607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0"/>
          <p:cNvSpPr/>
          <p:nvPr/>
        </p:nvSpPr>
        <p:spPr>
          <a:xfrm rot="10800000">
            <a:off x="11506200" y="7042370"/>
            <a:ext cx="9240125" cy="3725730"/>
          </a:xfrm>
          <a:custGeom>
            <a:avLst/>
            <a:gdLst/>
            <a:ahLst/>
            <a:cxnLst/>
            <a:rect l="l" t="t" r="r" b="b"/>
            <a:pathLst>
              <a:path w="10919012" h="8994536" extrusionOk="0">
                <a:moveTo>
                  <a:pt x="10919012" y="8994537"/>
                </a:moveTo>
                <a:lnTo>
                  <a:pt x="0" y="8994537"/>
                </a:lnTo>
                <a:lnTo>
                  <a:pt x="0" y="0"/>
                </a:lnTo>
                <a:lnTo>
                  <a:pt x="10919012" y="0"/>
                </a:lnTo>
                <a:lnTo>
                  <a:pt x="10919012" y="899453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0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40"/>
          <p:cNvCxnSpPr/>
          <p:nvPr/>
        </p:nvCxnSpPr>
        <p:spPr>
          <a:xfrm>
            <a:off x="10920479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2" name="Google Shape;582;p40"/>
          <p:cNvGrpSpPr/>
          <p:nvPr/>
        </p:nvGrpSpPr>
        <p:grpSpPr>
          <a:xfrm>
            <a:off x="-1066800" y="-1181100"/>
            <a:ext cx="2362200" cy="2362200"/>
            <a:chOff x="0" y="0"/>
            <a:chExt cx="812800" cy="812800"/>
          </a:xfrm>
        </p:grpSpPr>
        <p:sp>
          <p:nvSpPr>
            <p:cNvPr id="583" name="Google Shape;583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40"/>
          <p:cNvSpPr txBox="1"/>
          <p:nvPr/>
        </p:nvSpPr>
        <p:spPr>
          <a:xfrm>
            <a:off x="911901" y="6516989"/>
            <a:ext cx="12554717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Taxa média de reajuste da concessionária –</a:t>
            </a:r>
            <a:r>
              <a:rPr lang="pt-BR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{{TAXA_MEDIA}}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PIS/COFINS –</a:t>
            </a:r>
            <a:r>
              <a:rPr lang="pt-BR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{{PIS}} 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ICMS –</a:t>
            </a:r>
            <a:r>
              <a:rPr lang="pt-BR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{{ICMS}}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Relação de utilização do consumo Ponta e Fora Ponta</a:t>
            </a:r>
            <a:r>
              <a:rPr lang="pt-BR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pt-BR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{{PONTA}}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Fora Ponta –</a:t>
            </a:r>
            <a:r>
              <a:rPr lang="pt-BR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{{FORA_PONTA}}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2524412"/>
            <a:ext cx="14021117" cy="261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5825" y="5449888"/>
            <a:ext cx="14089063" cy="4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CFE3C4-6D97-0C69-329E-1A38F8105D02}"/>
              </a:ext>
            </a:extLst>
          </p:cNvPr>
          <p:cNvSpPr/>
          <p:nvPr/>
        </p:nvSpPr>
        <p:spPr>
          <a:xfrm>
            <a:off x="10920479" y="751444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10726530" y="4054683"/>
            <a:ext cx="7215441" cy="5965617"/>
            <a:chOff x="0" y="-38100"/>
            <a:chExt cx="2660414" cy="2314159"/>
          </a:xfrm>
        </p:grpSpPr>
        <p:sp>
          <p:nvSpPr>
            <p:cNvPr id="114" name="Google Shape;114;p15"/>
            <p:cNvSpPr/>
            <p:nvPr/>
          </p:nvSpPr>
          <p:spPr>
            <a:xfrm>
              <a:off x="0" y="0"/>
              <a:ext cx="2660414" cy="2276059"/>
            </a:xfrm>
            <a:custGeom>
              <a:avLst/>
              <a:gdLst/>
              <a:ahLst/>
              <a:cxnLst/>
              <a:rect l="l" t="t" r="r" b="b"/>
              <a:pathLst>
                <a:path w="2660414" h="2276059" extrusionOk="0">
                  <a:moveTo>
                    <a:pt x="39088" y="0"/>
                  </a:moveTo>
                  <a:lnTo>
                    <a:pt x="2621326" y="0"/>
                  </a:lnTo>
                  <a:cubicBezTo>
                    <a:pt x="2642913" y="0"/>
                    <a:pt x="2660414" y="17500"/>
                    <a:pt x="2660414" y="39088"/>
                  </a:cubicBezTo>
                  <a:lnTo>
                    <a:pt x="2660414" y="2236971"/>
                  </a:lnTo>
                  <a:cubicBezTo>
                    <a:pt x="2660414" y="2258558"/>
                    <a:pt x="2642913" y="2276059"/>
                    <a:pt x="2621326" y="2276059"/>
                  </a:cubicBezTo>
                  <a:lnTo>
                    <a:pt x="39088" y="2276059"/>
                  </a:lnTo>
                  <a:cubicBezTo>
                    <a:pt x="17500" y="2276059"/>
                    <a:pt x="0" y="2258558"/>
                    <a:pt x="0" y="2236971"/>
                  </a:cubicBezTo>
                  <a:lnTo>
                    <a:pt x="0" y="39088"/>
                  </a:ln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adFill>
              <a:gsLst>
                <a:gs pos="0">
                  <a:srgbClr val="004AAD"/>
                </a:gs>
                <a:gs pos="100000">
                  <a:srgbClr val="4AC9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0" y="-38100"/>
              <a:ext cx="2660414" cy="2314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5"/>
          <p:cNvSpPr/>
          <p:nvPr/>
        </p:nvSpPr>
        <p:spPr>
          <a:xfrm>
            <a:off x="11269809" y="4304312"/>
            <a:ext cx="6178253" cy="5352345"/>
          </a:xfrm>
          <a:custGeom>
            <a:avLst/>
            <a:gdLst/>
            <a:ahLst/>
            <a:cxnLst/>
            <a:rect l="l" t="t" r="r" b="b"/>
            <a:pathLst>
              <a:path w="1339994" h="1169670" extrusionOk="0">
                <a:moveTo>
                  <a:pt x="30433" y="0"/>
                </a:moveTo>
                <a:lnTo>
                  <a:pt x="1309561" y="0"/>
                </a:lnTo>
                <a:cubicBezTo>
                  <a:pt x="1317632" y="0"/>
                  <a:pt x="1325373" y="3206"/>
                  <a:pt x="1331081" y="8914"/>
                </a:cubicBezTo>
                <a:cubicBezTo>
                  <a:pt x="1336788" y="14621"/>
                  <a:pt x="1339994" y="22362"/>
                  <a:pt x="1339994" y="30433"/>
                </a:cubicBezTo>
                <a:lnTo>
                  <a:pt x="1339994" y="1139237"/>
                </a:lnTo>
                <a:cubicBezTo>
                  <a:pt x="1339994" y="1156045"/>
                  <a:pt x="1326369" y="1169670"/>
                  <a:pt x="1309561" y="1169670"/>
                </a:cubicBezTo>
                <a:lnTo>
                  <a:pt x="30433" y="1169670"/>
                </a:lnTo>
                <a:cubicBezTo>
                  <a:pt x="22362" y="1169670"/>
                  <a:pt x="14621" y="1166464"/>
                  <a:pt x="8914" y="1160756"/>
                </a:cubicBezTo>
                <a:cubicBezTo>
                  <a:pt x="3206" y="1155049"/>
                  <a:pt x="0" y="1147308"/>
                  <a:pt x="0" y="1139237"/>
                </a:cubicBezTo>
                <a:lnTo>
                  <a:pt x="0" y="30433"/>
                </a:lnTo>
                <a:cubicBezTo>
                  <a:pt x="0" y="22362"/>
                  <a:pt x="3206" y="14621"/>
                  <a:pt x="8914" y="8914"/>
                </a:cubicBezTo>
                <a:cubicBezTo>
                  <a:pt x="14621" y="3206"/>
                  <a:pt x="22362" y="0"/>
                  <a:pt x="30433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3192" r="-231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15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118" name="Google Shape;11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15"/>
          <p:cNvSpPr txBox="1"/>
          <p:nvPr/>
        </p:nvSpPr>
        <p:spPr>
          <a:xfrm>
            <a:off x="1028700" y="1241511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Detalhamento</a:t>
            </a:r>
            <a:r>
              <a:rPr lang="pt-BR" sz="5800" b="0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</a:t>
            </a:r>
            <a:r>
              <a:rPr lang="pt-BR" sz="5800" b="0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1028700" y="4171950"/>
            <a:ext cx="9410700" cy="373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Dimensionamento</a:t>
            </a:r>
            <a:r>
              <a:rPr lang="pt-BR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8620" marR="0" lvl="1" indent="-19431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Potência Máxima: 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243 kWp </a:t>
            </a:r>
            <a:r>
              <a:rPr lang="pt-BR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8620" marR="0" lvl="1" indent="-19431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Potência Nominal: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200 kW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8620" marR="0" lvl="1" indent="-19431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Número de módulos: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360 (RSM132-8-675BHDG)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8620" marR="0" lvl="1" indent="-19431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Número de Inversores: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 (Solis-100K-5G-PRO_V1.1)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8620" marR="0" lvl="1" indent="-19431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Área ocupada pelos módulos: 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1.341,6 m²</a:t>
            </a:r>
            <a:endParaRPr sz="30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8620" marR="0" lvl="1" indent="-19431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3000"/>
              <a:buFont typeface="Arial"/>
              <a:buChar char="•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Estimativa de energia gerada: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39.801,62 kWh/mês</a:t>
            </a:r>
            <a:r>
              <a:rPr lang="pt-BR" sz="3000" b="0" i="0" u="none" strike="noStrike" cap="none" dirty="0">
                <a:solidFill>
                  <a:srgbClr val="303030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r>
              <a:rPr lang="pt-BR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15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5"/>
          <p:cNvSpPr txBox="1"/>
          <p:nvPr/>
        </p:nvSpPr>
        <p:spPr>
          <a:xfrm>
            <a:off x="971550" y="2441520"/>
            <a:ext cx="160972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Os equipamentos escolhidos, como os módulos fotovoltaicos da Risen e os inversores Solis, garantem alta eficiência e confiabilidade, sendo reconhecidos como líderes de mercado em desempenho e durabilidade.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54EE70-A6FA-978C-A180-3056AA1C98BE}"/>
              </a:ext>
            </a:extLst>
          </p:cNvPr>
          <p:cNvSpPr/>
          <p:nvPr/>
        </p:nvSpPr>
        <p:spPr>
          <a:xfrm>
            <a:off x="10900773" y="706096"/>
            <a:ext cx="3074539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1"/>
          <p:cNvSpPr txBox="1">
            <a:spLocks noGrp="1"/>
          </p:cNvSpPr>
          <p:nvPr>
            <p:ph type="title"/>
          </p:nvPr>
        </p:nvSpPr>
        <p:spPr>
          <a:xfrm>
            <a:off x="5480685" y="2821555"/>
            <a:ext cx="7326630" cy="494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ctr" anchorCtr="0">
            <a:spAutoFit/>
          </a:bodyPr>
          <a:lstStyle/>
          <a:p>
            <a:pPr marL="190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8000"/>
              <a:buFont typeface="Calibri"/>
              <a:buNone/>
            </a:pPr>
            <a:r>
              <a:rPr lang="pt-BR" sz="8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STYLUX FUTURA AGRADECE.</a:t>
            </a:r>
            <a:br>
              <a:rPr lang="pt-BR" sz="8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8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80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Obrigado!</a:t>
            </a:r>
            <a:endParaRPr sz="80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" y="10170185"/>
            <a:ext cx="17350740" cy="57607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1"/>
          <p:cNvSpPr/>
          <p:nvPr/>
        </p:nvSpPr>
        <p:spPr>
          <a:xfrm rot="10800000">
            <a:off x="6584869" y="8185726"/>
            <a:ext cx="11703131" cy="3725730"/>
          </a:xfrm>
          <a:custGeom>
            <a:avLst/>
            <a:gdLst/>
            <a:ahLst/>
            <a:cxnLst/>
            <a:rect l="l" t="t" r="r" b="b"/>
            <a:pathLst>
              <a:path w="10919012" h="8994536" extrusionOk="0">
                <a:moveTo>
                  <a:pt x="10919012" y="8994537"/>
                </a:moveTo>
                <a:lnTo>
                  <a:pt x="0" y="8994537"/>
                </a:lnTo>
                <a:lnTo>
                  <a:pt x="0" y="0"/>
                </a:lnTo>
                <a:lnTo>
                  <a:pt x="10919012" y="0"/>
                </a:lnTo>
                <a:lnTo>
                  <a:pt x="10919012" y="899453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1"/>
          <p:cNvSpPr/>
          <p:nvPr/>
        </p:nvSpPr>
        <p:spPr>
          <a:xfrm>
            <a:off x="15163800" y="823894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41"/>
          <p:cNvCxnSpPr/>
          <p:nvPr/>
        </p:nvCxnSpPr>
        <p:spPr>
          <a:xfrm>
            <a:off x="10920479" y="1714500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7" name="Google Shape;597;p41"/>
          <p:cNvGrpSpPr/>
          <p:nvPr/>
        </p:nvGrpSpPr>
        <p:grpSpPr>
          <a:xfrm>
            <a:off x="-1066800" y="-1181100"/>
            <a:ext cx="2362200" cy="2362200"/>
            <a:chOff x="0" y="0"/>
            <a:chExt cx="812800" cy="812800"/>
          </a:xfrm>
        </p:grpSpPr>
        <p:sp>
          <p:nvSpPr>
            <p:cNvPr id="598" name="Google Shape;598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41"/>
          <p:cNvGrpSpPr/>
          <p:nvPr/>
        </p:nvGrpSpPr>
        <p:grpSpPr>
          <a:xfrm>
            <a:off x="-2529310" y="6591300"/>
            <a:ext cx="6451143" cy="5600968"/>
            <a:chOff x="0" y="0"/>
            <a:chExt cx="812800" cy="705684"/>
          </a:xfrm>
        </p:grpSpPr>
        <p:sp>
          <p:nvSpPr>
            <p:cNvPr id="601" name="Google Shape;601;p41"/>
            <p:cNvSpPr/>
            <p:nvPr/>
          </p:nvSpPr>
          <p:spPr>
            <a:xfrm>
              <a:off x="0" y="0"/>
              <a:ext cx="812800" cy="705684"/>
            </a:xfrm>
            <a:custGeom>
              <a:avLst/>
              <a:gdLst/>
              <a:ahLst/>
              <a:cxnLst/>
              <a:rect l="l" t="t" r="r" b="b"/>
              <a:pathLst>
                <a:path w="812800" h="705684" extrusionOk="0">
                  <a:moveTo>
                    <a:pt x="406400" y="0"/>
                  </a:moveTo>
                  <a:lnTo>
                    <a:pt x="812800" y="705684"/>
                  </a:lnTo>
                  <a:lnTo>
                    <a:pt x="0" y="70568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41"/>
            <p:cNvSpPr txBox="1"/>
            <p:nvPr/>
          </p:nvSpPr>
          <p:spPr>
            <a:xfrm>
              <a:off x="127000" y="270489"/>
              <a:ext cx="558800" cy="38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3" name="Google Shape;603;p41"/>
          <p:cNvGrpSpPr/>
          <p:nvPr/>
        </p:nvGrpSpPr>
        <p:grpSpPr>
          <a:xfrm>
            <a:off x="167247" y="7851022"/>
            <a:ext cx="3062934" cy="2581453"/>
            <a:chOff x="0" y="0"/>
            <a:chExt cx="843850" cy="711200"/>
          </a:xfrm>
        </p:grpSpPr>
        <p:sp>
          <p:nvSpPr>
            <p:cNvPr id="604" name="Google Shape;604;p41"/>
            <p:cNvSpPr/>
            <p:nvPr/>
          </p:nvSpPr>
          <p:spPr>
            <a:xfrm>
              <a:off x="0" y="0"/>
              <a:ext cx="843850" cy="711200"/>
            </a:xfrm>
            <a:custGeom>
              <a:avLst/>
              <a:gdLst/>
              <a:ahLst/>
              <a:cxnLst/>
              <a:rect l="l" t="t" r="r" b="b"/>
              <a:pathLst>
                <a:path w="843850" h="711200" extrusionOk="0">
                  <a:moveTo>
                    <a:pt x="421925" y="0"/>
                  </a:moveTo>
                  <a:lnTo>
                    <a:pt x="843850" y="711200"/>
                  </a:lnTo>
                  <a:lnTo>
                    <a:pt x="0" y="711200"/>
                  </a:lnTo>
                  <a:lnTo>
                    <a:pt x="421925" y="0"/>
                  </a:lnTo>
                  <a:close/>
                </a:path>
              </a:pathLst>
            </a:custGeom>
            <a:solidFill>
              <a:srgbClr val="86EA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1"/>
            <p:cNvSpPr txBox="1"/>
            <p:nvPr/>
          </p:nvSpPr>
          <p:spPr>
            <a:xfrm>
              <a:off x="131852" y="273050"/>
              <a:ext cx="580147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6" name="Google Shape;606;p41"/>
          <p:cNvGrpSpPr/>
          <p:nvPr/>
        </p:nvGrpSpPr>
        <p:grpSpPr>
          <a:xfrm rot="3552132">
            <a:off x="-1943023" y="7583018"/>
            <a:ext cx="7118765" cy="501368"/>
            <a:chOff x="0" y="-57150"/>
            <a:chExt cx="6013258" cy="423508"/>
          </a:xfrm>
        </p:grpSpPr>
        <p:sp>
          <p:nvSpPr>
            <p:cNvPr id="607" name="Google Shape;607;p41"/>
            <p:cNvSpPr/>
            <p:nvPr/>
          </p:nvSpPr>
          <p:spPr>
            <a:xfrm>
              <a:off x="0" y="0"/>
              <a:ext cx="6013258" cy="366358"/>
            </a:xfrm>
            <a:custGeom>
              <a:avLst/>
              <a:gdLst/>
              <a:ahLst/>
              <a:cxnLst/>
              <a:rect l="l" t="t" r="r" b="b"/>
              <a:pathLst>
                <a:path w="6013258" h="366358" extrusionOk="0">
                  <a:moveTo>
                    <a:pt x="5810058" y="0"/>
                  </a:moveTo>
                  <a:lnTo>
                    <a:pt x="0" y="0"/>
                  </a:lnTo>
                  <a:lnTo>
                    <a:pt x="203200" y="366358"/>
                  </a:lnTo>
                  <a:lnTo>
                    <a:pt x="6013258" y="366358"/>
                  </a:lnTo>
                  <a:lnTo>
                    <a:pt x="5810058" y="0"/>
                  </a:ln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41"/>
            <p:cNvSpPr txBox="1"/>
            <p:nvPr/>
          </p:nvSpPr>
          <p:spPr>
            <a:xfrm>
              <a:off x="101600" y="-57150"/>
              <a:ext cx="5810058" cy="423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09" name="Google Shape;609;p41"/>
          <p:cNvCxnSpPr/>
          <p:nvPr/>
        </p:nvCxnSpPr>
        <p:spPr>
          <a:xfrm>
            <a:off x="7162800" y="7851022"/>
            <a:ext cx="3962400" cy="0"/>
          </a:xfrm>
          <a:prstGeom prst="straightConnector1">
            <a:avLst/>
          </a:prstGeom>
          <a:noFill/>
          <a:ln w="127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8572854-8DF1-14EE-4699-EB8C3480E9CA}"/>
              </a:ext>
            </a:extLst>
          </p:cNvPr>
          <p:cNvSpPr/>
          <p:nvPr/>
        </p:nvSpPr>
        <p:spPr>
          <a:xfrm>
            <a:off x="10920479" y="843760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6"/>
          <p:cNvGrpSpPr/>
          <p:nvPr/>
        </p:nvGrpSpPr>
        <p:grpSpPr>
          <a:xfrm>
            <a:off x="845932" y="2564943"/>
            <a:ext cx="17226658" cy="5889978"/>
            <a:chOff x="0" y="-38100"/>
            <a:chExt cx="5645838" cy="1773615"/>
          </a:xfrm>
        </p:grpSpPr>
        <p:sp>
          <p:nvSpPr>
            <p:cNvPr id="130" name="Google Shape;130;p16"/>
            <p:cNvSpPr/>
            <p:nvPr/>
          </p:nvSpPr>
          <p:spPr>
            <a:xfrm>
              <a:off x="2988867" y="225494"/>
              <a:ext cx="2656971" cy="1510021"/>
            </a:xfrm>
            <a:custGeom>
              <a:avLst/>
              <a:gdLst/>
              <a:ahLst/>
              <a:cxnLst/>
              <a:rect l="l" t="t" r="r" b="b"/>
              <a:pathLst>
                <a:path w="2656971" h="1510021" extrusionOk="0">
                  <a:moveTo>
                    <a:pt x="0" y="0"/>
                  </a:moveTo>
                  <a:lnTo>
                    <a:pt x="2656971" y="0"/>
                  </a:lnTo>
                  <a:lnTo>
                    <a:pt x="2656971" y="1510021"/>
                  </a:lnTo>
                  <a:lnTo>
                    <a:pt x="0" y="1510021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0" y="-38100"/>
              <a:ext cx="2656971" cy="1548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6"/>
          <p:cNvSpPr txBox="1"/>
          <p:nvPr/>
        </p:nvSpPr>
        <p:spPr>
          <a:xfrm>
            <a:off x="1476313" y="3188386"/>
            <a:ext cx="8762999" cy="263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11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pt-BR" sz="7000" b="1" i="0" u="none" strike="noStrike" cap="none" dirty="0">
                <a:solidFill>
                  <a:srgbClr val="0756B1"/>
                </a:solidFill>
                <a:latin typeface="Poppins"/>
                <a:ea typeface="Poppins"/>
                <a:cs typeface="Poppins"/>
                <a:sym typeface="Poppins"/>
              </a:rPr>
              <a:t>PROPOSTA TÉCNICA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 descr="Painéis solares estrutura de tópi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61506" y="4102622"/>
            <a:ext cx="3689985" cy="368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16"/>
          <p:cNvCxnSpPr/>
          <p:nvPr/>
        </p:nvCxnSpPr>
        <p:spPr>
          <a:xfrm>
            <a:off x="11201400" y="1669152"/>
            <a:ext cx="6553200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6" name="Google Shape;136;p16"/>
          <p:cNvGrpSpPr/>
          <p:nvPr/>
        </p:nvGrpSpPr>
        <p:grpSpPr>
          <a:xfrm>
            <a:off x="-2529310" y="6591300"/>
            <a:ext cx="6451143" cy="5600968"/>
            <a:chOff x="0" y="0"/>
            <a:chExt cx="812800" cy="705684"/>
          </a:xfrm>
        </p:grpSpPr>
        <p:sp>
          <p:nvSpPr>
            <p:cNvPr id="137" name="Google Shape;137;p16"/>
            <p:cNvSpPr/>
            <p:nvPr/>
          </p:nvSpPr>
          <p:spPr>
            <a:xfrm>
              <a:off x="0" y="0"/>
              <a:ext cx="812800" cy="705684"/>
            </a:xfrm>
            <a:custGeom>
              <a:avLst/>
              <a:gdLst/>
              <a:ahLst/>
              <a:cxnLst/>
              <a:rect l="l" t="t" r="r" b="b"/>
              <a:pathLst>
                <a:path w="812800" h="705684" extrusionOk="0">
                  <a:moveTo>
                    <a:pt x="406400" y="0"/>
                  </a:moveTo>
                  <a:lnTo>
                    <a:pt x="812800" y="705684"/>
                  </a:lnTo>
                  <a:lnTo>
                    <a:pt x="0" y="70568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127000" y="270489"/>
              <a:ext cx="558800" cy="38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167247" y="7851022"/>
            <a:ext cx="3062934" cy="2581453"/>
            <a:chOff x="0" y="0"/>
            <a:chExt cx="843850" cy="711200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0"/>
              <a:ext cx="843850" cy="711200"/>
            </a:xfrm>
            <a:custGeom>
              <a:avLst/>
              <a:gdLst/>
              <a:ahLst/>
              <a:cxnLst/>
              <a:rect l="l" t="t" r="r" b="b"/>
              <a:pathLst>
                <a:path w="843850" h="711200" extrusionOk="0">
                  <a:moveTo>
                    <a:pt x="421925" y="0"/>
                  </a:moveTo>
                  <a:lnTo>
                    <a:pt x="843850" y="711200"/>
                  </a:lnTo>
                  <a:lnTo>
                    <a:pt x="0" y="711200"/>
                  </a:lnTo>
                  <a:lnTo>
                    <a:pt x="421925" y="0"/>
                  </a:lnTo>
                  <a:close/>
                </a:path>
              </a:pathLst>
            </a:custGeom>
            <a:solidFill>
              <a:srgbClr val="86EA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131852" y="273050"/>
              <a:ext cx="580147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6"/>
          <p:cNvGrpSpPr/>
          <p:nvPr/>
        </p:nvGrpSpPr>
        <p:grpSpPr>
          <a:xfrm rot="3552132">
            <a:off x="-1943023" y="7583018"/>
            <a:ext cx="7118765" cy="501368"/>
            <a:chOff x="0" y="-57150"/>
            <a:chExt cx="6013258" cy="423508"/>
          </a:xfrm>
        </p:grpSpPr>
        <p:sp>
          <p:nvSpPr>
            <p:cNvPr id="143" name="Google Shape;143;p16"/>
            <p:cNvSpPr/>
            <p:nvPr/>
          </p:nvSpPr>
          <p:spPr>
            <a:xfrm>
              <a:off x="0" y="0"/>
              <a:ext cx="6013258" cy="366358"/>
            </a:xfrm>
            <a:custGeom>
              <a:avLst/>
              <a:gdLst/>
              <a:ahLst/>
              <a:cxnLst/>
              <a:rect l="l" t="t" r="r" b="b"/>
              <a:pathLst>
                <a:path w="6013258" h="366358" extrusionOk="0">
                  <a:moveTo>
                    <a:pt x="5810058" y="0"/>
                  </a:moveTo>
                  <a:lnTo>
                    <a:pt x="0" y="0"/>
                  </a:lnTo>
                  <a:lnTo>
                    <a:pt x="203200" y="366358"/>
                  </a:lnTo>
                  <a:lnTo>
                    <a:pt x="6013258" y="366358"/>
                  </a:lnTo>
                  <a:lnTo>
                    <a:pt x="5810058" y="0"/>
                  </a:ln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101600" y="-57150"/>
              <a:ext cx="5810058" cy="423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6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146" name="Google Shape;146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FA2A96-907B-27F9-E315-D8C8D162203A}"/>
              </a:ext>
            </a:extLst>
          </p:cNvPr>
          <p:cNvSpPr/>
          <p:nvPr/>
        </p:nvSpPr>
        <p:spPr>
          <a:xfrm>
            <a:off x="11201400" y="706096"/>
            <a:ext cx="3074539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7"/>
          <p:cNvGrpSpPr/>
          <p:nvPr/>
        </p:nvGrpSpPr>
        <p:grpSpPr>
          <a:xfrm>
            <a:off x="0" y="-393259"/>
            <a:ext cx="18288000" cy="10928856"/>
            <a:chOff x="0" y="-38100"/>
            <a:chExt cx="4816593" cy="2878382"/>
          </a:xfrm>
        </p:grpSpPr>
        <p:sp>
          <p:nvSpPr>
            <p:cNvPr id="153" name="Google Shape;153;p17"/>
            <p:cNvSpPr/>
            <p:nvPr/>
          </p:nvSpPr>
          <p:spPr>
            <a:xfrm>
              <a:off x="0" y="0"/>
              <a:ext cx="4816592" cy="2840282"/>
            </a:xfrm>
            <a:custGeom>
              <a:avLst/>
              <a:gdLst/>
              <a:ahLst/>
              <a:cxnLst/>
              <a:rect l="l" t="t" r="r" b="b"/>
              <a:pathLst>
                <a:path w="4816592" h="284028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840282"/>
                  </a:lnTo>
                  <a:lnTo>
                    <a:pt x="0" y="28402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0" y="-38100"/>
              <a:ext cx="4816593" cy="2878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7"/>
          <p:cNvGrpSpPr/>
          <p:nvPr/>
        </p:nvGrpSpPr>
        <p:grpSpPr>
          <a:xfrm rot="-1935156">
            <a:off x="987682" y="-1675442"/>
            <a:ext cx="4042750" cy="14456936"/>
            <a:chOff x="0" y="-38100"/>
            <a:chExt cx="1064757" cy="3807588"/>
          </a:xfrm>
        </p:grpSpPr>
        <p:sp>
          <p:nvSpPr>
            <p:cNvPr id="156" name="Google Shape;156;p17"/>
            <p:cNvSpPr/>
            <p:nvPr/>
          </p:nvSpPr>
          <p:spPr>
            <a:xfrm>
              <a:off x="0" y="0"/>
              <a:ext cx="1064757" cy="3769488"/>
            </a:xfrm>
            <a:custGeom>
              <a:avLst/>
              <a:gdLst/>
              <a:ahLst/>
              <a:cxnLst/>
              <a:rect l="l" t="t" r="r" b="b"/>
              <a:pathLst>
                <a:path w="1064757" h="3769488" extrusionOk="0">
                  <a:moveTo>
                    <a:pt x="0" y="0"/>
                  </a:moveTo>
                  <a:lnTo>
                    <a:pt x="1064757" y="0"/>
                  </a:lnTo>
                  <a:lnTo>
                    <a:pt x="1064757" y="3769488"/>
                  </a:lnTo>
                  <a:lnTo>
                    <a:pt x="0" y="3769488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0" y="-38100"/>
              <a:ext cx="1064757" cy="3807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7"/>
          <p:cNvSpPr/>
          <p:nvPr/>
        </p:nvSpPr>
        <p:spPr>
          <a:xfrm flipH="1">
            <a:off x="-1418340" y="1045855"/>
            <a:ext cx="8705628" cy="9323296"/>
          </a:xfrm>
          <a:custGeom>
            <a:avLst/>
            <a:gdLst/>
            <a:ahLst/>
            <a:cxnLst/>
            <a:rect l="l" t="t" r="r" b="b"/>
            <a:pathLst>
              <a:path w="8705628" h="9323296" extrusionOk="0">
                <a:moveTo>
                  <a:pt x="8705628" y="0"/>
                </a:moveTo>
                <a:lnTo>
                  <a:pt x="0" y="0"/>
                </a:lnTo>
                <a:lnTo>
                  <a:pt x="0" y="9323296"/>
                </a:lnTo>
                <a:lnTo>
                  <a:pt x="8705628" y="9323296"/>
                </a:lnTo>
                <a:lnTo>
                  <a:pt x="870562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 rot="-96774">
            <a:off x="2962820" y="3104774"/>
            <a:ext cx="3762095" cy="2067157"/>
          </a:xfrm>
          <a:custGeom>
            <a:avLst/>
            <a:gdLst/>
            <a:ahLst/>
            <a:cxnLst/>
            <a:rect l="l" t="t" r="r" b="b"/>
            <a:pathLst>
              <a:path w="582847" h="320257" extrusionOk="0">
                <a:moveTo>
                  <a:pt x="0" y="0"/>
                </a:moveTo>
                <a:lnTo>
                  <a:pt x="582847" y="0"/>
                </a:lnTo>
                <a:lnTo>
                  <a:pt x="582847" y="320257"/>
                </a:lnTo>
                <a:lnTo>
                  <a:pt x="0" y="32025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8352" b="-1835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7848600" y="2136330"/>
            <a:ext cx="8403957" cy="592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4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Para o </a:t>
            </a:r>
            <a:r>
              <a:rPr lang="pt-BR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{{NOME_CLIENTE}}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, propomos uma solução em energia solar fotovoltaica que alia economia imediata, sustentabilidade, destaque e valorização do empreendimento. Com foco na eficiência energética, nossa proposta proporciona uma redução significativa nos custos operacionais, maior previsibilidade financeira e alinhamento com as melhores práticas sustentáveis adotadas mundialmente.</a:t>
            </a:r>
            <a:endParaRPr sz="3000" b="0" i="0" u="none" strike="noStrike" cap="none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7883173" y="1291133"/>
            <a:ext cx="10543950" cy="84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pt-BR" sz="5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7"/>
          <p:cNvCxnSpPr/>
          <p:nvPr/>
        </p:nvCxnSpPr>
        <p:spPr>
          <a:xfrm>
            <a:off x="13034373" y="1669152"/>
            <a:ext cx="44635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25225B8-EB83-5062-21D4-01B81243042D}"/>
              </a:ext>
            </a:extLst>
          </p:cNvPr>
          <p:cNvSpPr/>
          <p:nvPr/>
        </p:nvSpPr>
        <p:spPr>
          <a:xfrm>
            <a:off x="12501349" y="741285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 rot="-5400000">
            <a:off x="7573800" y="2598900"/>
            <a:ext cx="4859419" cy="1719019"/>
          </a:xfrm>
          <a:custGeom>
            <a:avLst/>
            <a:gdLst/>
            <a:ahLst/>
            <a:cxnLst/>
            <a:rect l="l" t="t" r="r" b="b"/>
            <a:pathLst>
              <a:path w="4859419" h="1719019" extrusionOk="0">
                <a:moveTo>
                  <a:pt x="0" y="0"/>
                </a:moveTo>
                <a:lnTo>
                  <a:pt x="4859419" y="0"/>
                </a:lnTo>
                <a:lnTo>
                  <a:pt x="4859419" y="1719019"/>
                </a:lnTo>
                <a:lnTo>
                  <a:pt x="0" y="1719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-5400000">
            <a:off x="7573800" y="5969081"/>
            <a:ext cx="4859419" cy="1719019"/>
          </a:xfrm>
          <a:custGeom>
            <a:avLst/>
            <a:gdLst/>
            <a:ahLst/>
            <a:cxnLst/>
            <a:rect l="l" t="t" r="r" b="b"/>
            <a:pathLst>
              <a:path w="4859419" h="1719019" extrusionOk="0">
                <a:moveTo>
                  <a:pt x="0" y="0"/>
                </a:moveTo>
                <a:lnTo>
                  <a:pt x="4859419" y="0"/>
                </a:lnTo>
                <a:lnTo>
                  <a:pt x="4859419" y="1719019"/>
                </a:lnTo>
                <a:lnTo>
                  <a:pt x="0" y="1719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796874" y="2182803"/>
            <a:ext cx="7939815" cy="791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just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3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 implantação do sistema de geração de energia solar fotovoltaica no </a:t>
            </a:r>
            <a:r>
              <a:rPr lang="pt-BR" sz="23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{{NOME_CLIENTE}}</a:t>
            </a:r>
            <a:r>
              <a:rPr lang="pt-BR" dirty="0">
                <a:solidFill>
                  <a:schemeClr val="accent1"/>
                </a:solidFill>
                <a:ea typeface="Calibri"/>
              </a:rPr>
              <a:t> </a:t>
            </a:r>
            <a:r>
              <a:rPr lang="pt-BR" sz="23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proporciona uma série de benefícios significativos. Em primeiro lugar, permite uma expressiva redução dos custos operacionais, ao diminuir a dependência da energia fornecida pela concessionária. A adoção dessa fonte renovável posiciona o aeroporto como referência em práticas sustentáveis, fortalecendo sua imagem perante lojistas, investidores e usuários. Além disso, atende às exigências crescentes do mercado por responsabilidade socioambiental. Por fim, o uso da energia solar — limpa e renovável — contribui diretamente para a preservação ambiental, ao reduzir as emissões de gases de efeito estufa e minimizar o impacto ecológico da operação             </a:t>
            </a:r>
          </a:p>
          <a:p>
            <a:pPr marL="0" marR="0" lvl="0" indent="457200" algn="just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3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aeroportuária.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just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3030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1150552" y="3231162"/>
            <a:ext cx="6882728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pt-BR" sz="2799" b="1" i="0" u="none" strike="noStrike" cap="none">
                <a:solidFill>
                  <a:srgbClr val="92CCDC"/>
                </a:solidFill>
                <a:latin typeface="Calibri"/>
                <a:ea typeface="Calibri"/>
                <a:cs typeface="Calibri"/>
                <a:sym typeface="Calibri"/>
              </a:rPr>
              <a:t>Redução na emissão de gases do efeito estufa.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11150552" y="4914547"/>
            <a:ext cx="7353901" cy="79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pt-BR" sz="2799" b="1" i="0" u="none" strike="noStrike" cap="none">
                <a:solidFill>
                  <a:srgbClr val="92CCDC"/>
                </a:solidFill>
                <a:latin typeface="Calibri"/>
                <a:ea typeface="Calibri"/>
                <a:cs typeface="Calibri"/>
                <a:sym typeface="Calibri"/>
              </a:rPr>
              <a:t>impacto na valorização da marca e a atratividade para lojistas e investidores.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3453645" y="7732411"/>
            <a:ext cx="6451143" cy="5600968"/>
            <a:chOff x="0" y="0"/>
            <a:chExt cx="812800" cy="705684"/>
          </a:xfrm>
        </p:grpSpPr>
        <p:sp>
          <p:nvSpPr>
            <p:cNvPr id="174" name="Google Shape;174;p18"/>
            <p:cNvSpPr/>
            <p:nvPr/>
          </p:nvSpPr>
          <p:spPr>
            <a:xfrm>
              <a:off x="0" y="0"/>
              <a:ext cx="812800" cy="705684"/>
            </a:xfrm>
            <a:custGeom>
              <a:avLst/>
              <a:gdLst/>
              <a:ahLst/>
              <a:cxnLst/>
              <a:rect l="l" t="t" r="r" b="b"/>
              <a:pathLst>
                <a:path w="812800" h="705684" extrusionOk="0">
                  <a:moveTo>
                    <a:pt x="406400" y="0"/>
                  </a:moveTo>
                  <a:lnTo>
                    <a:pt x="812800" y="705684"/>
                  </a:lnTo>
                  <a:lnTo>
                    <a:pt x="0" y="70568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127000" y="270489"/>
              <a:ext cx="558800" cy="38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-757088" y="8992133"/>
            <a:ext cx="3062934" cy="2581453"/>
            <a:chOff x="0" y="0"/>
            <a:chExt cx="843850" cy="711200"/>
          </a:xfrm>
        </p:grpSpPr>
        <p:sp>
          <p:nvSpPr>
            <p:cNvPr id="177" name="Google Shape;177;p18"/>
            <p:cNvSpPr/>
            <p:nvPr/>
          </p:nvSpPr>
          <p:spPr>
            <a:xfrm>
              <a:off x="0" y="0"/>
              <a:ext cx="843850" cy="711200"/>
            </a:xfrm>
            <a:custGeom>
              <a:avLst/>
              <a:gdLst/>
              <a:ahLst/>
              <a:cxnLst/>
              <a:rect l="l" t="t" r="r" b="b"/>
              <a:pathLst>
                <a:path w="843850" h="711200" extrusionOk="0">
                  <a:moveTo>
                    <a:pt x="421925" y="0"/>
                  </a:moveTo>
                  <a:lnTo>
                    <a:pt x="843850" y="711200"/>
                  </a:lnTo>
                  <a:lnTo>
                    <a:pt x="0" y="711200"/>
                  </a:lnTo>
                  <a:lnTo>
                    <a:pt x="421925" y="0"/>
                  </a:lnTo>
                  <a:close/>
                </a:path>
              </a:pathLst>
            </a:custGeom>
            <a:solidFill>
              <a:srgbClr val="86EA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131852" y="273050"/>
              <a:ext cx="580147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8"/>
          <p:cNvGrpSpPr/>
          <p:nvPr/>
        </p:nvGrpSpPr>
        <p:grpSpPr>
          <a:xfrm rot="3552132">
            <a:off x="-2867358" y="8724129"/>
            <a:ext cx="7118765" cy="501368"/>
            <a:chOff x="0" y="-57150"/>
            <a:chExt cx="6013258" cy="423508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0"/>
              <a:ext cx="6013258" cy="366358"/>
            </a:xfrm>
            <a:custGeom>
              <a:avLst/>
              <a:gdLst/>
              <a:ahLst/>
              <a:cxnLst/>
              <a:rect l="l" t="t" r="r" b="b"/>
              <a:pathLst>
                <a:path w="6013258" h="366358" extrusionOk="0">
                  <a:moveTo>
                    <a:pt x="5810058" y="0"/>
                  </a:moveTo>
                  <a:lnTo>
                    <a:pt x="0" y="0"/>
                  </a:lnTo>
                  <a:lnTo>
                    <a:pt x="203200" y="366358"/>
                  </a:lnTo>
                  <a:lnTo>
                    <a:pt x="6013258" y="366358"/>
                  </a:lnTo>
                  <a:lnTo>
                    <a:pt x="5810058" y="0"/>
                  </a:ln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8"/>
            <p:cNvSpPr txBox="1"/>
            <p:nvPr/>
          </p:nvSpPr>
          <p:spPr>
            <a:xfrm>
              <a:off x="101600" y="-57150"/>
              <a:ext cx="5810058" cy="423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18"/>
          <p:cNvGrpSpPr/>
          <p:nvPr/>
        </p:nvGrpSpPr>
        <p:grpSpPr>
          <a:xfrm>
            <a:off x="17610202" y="-5564715"/>
            <a:ext cx="12766762" cy="13230950"/>
            <a:chOff x="0" y="-57150"/>
            <a:chExt cx="729139" cy="755650"/>
          </a:xfrm>
        </p:grpSpPr>
        <p:sp>
          <p:nvSpPr>
            <p:cNvPr id="183" name="Google Shape;183;p18"/>
            <p:cNvSpPr/>
            <p:nvPr/>
          </p:nvSpPr>
          <p:spPr>
            <a:xfrm>
              <a:off x="0" y="0"/>
              <a:ext cx="729139" cy="698500"/>
            </a:xfrm>
            <a:custGeom>
              <a:avLst/>
              <a:gdLst/>
              <a:ahLst/>
              <a:cxnLst/>
              <a:rect l="l" t="t" r="r" b="b"/>
              <a:pathLst>
                <a:path w="729139" h="698500" extrusionOk="0">
                  <a:moveTo>
                    <a:pt x="729139" y="349250"/>
                  </a:moveTo>
                  <a:lnTo>
                    <a:pt x="52593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25939" y="0"/>
                  </a:lnTo>
                  <a:lnTo>
                    <a:pt x="729139" y="34925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8"/>
            <p:cNvSpPr txBox="1"/>
            <p:nvPr/>
          </p:nvSpPr>
          <p:spPr>
            <a:xfrm>
              <a:off x="114300" y="-57150"/>
              <a:ext cx="500539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18"/>
          <p:cNvGrpSpPr/>
          <p:nvPr/>
        </p:nvGrpSpPr>
        <p:grpSpPr>
          <a:xfrm rot="-3589458">
            <a:off x="16330268" y="-691885"/>
            <a:ext cx="3834863" cy="514641"/>
            <a:chOff x="0" y="-57150"/>
            <a:chExt cx="3178154" cy="426510"/>
          </a:xfrm>
        </p:grpSpPr>
        <p:sp>
          <p:nvSpPr>
            <p:cNvPr id="186" name="Google Shape;186;p18"/>
            <p:cNvSpPr/>
            <p:nvPr/>
          </p:nvSpPr>
          <p:spPr>
            <a:xfrm>
              <a:off x="0" y="0"/>
              <a:ext cx="3178154" cy="369360"/>
            </a:xfrm>
            <a:custGeom>
              <a:avLst/>
              <a:gdLst/>
              <a:ahLst/>
              <a:cxnLst/>
              <a:rect l="l" t="t" r="r" b="b"/>
              <a:pathLst>
                <a:path w="3178154" h="369360" extrusionOk="0">
                  <a:moveTo>
                    <a:pt x="203200" y="0"/>
                  </a:moveTo>
                  <a:lnTo>
                    <a:pt x="3178154" y="0"/>
                  </a:lnTo>
                  <a:lnTo>
                    <a:pt x="2974954" y="369360"/>
                  </a:lnTo>
                  <a:lnTo>
                    <a:pt x="0" y="36936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7C9E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8"/>
            <p:cNvSpPr txBox="1"/>
            <p:nvPr/>
          </p:nvSpPr>
          <p:spPr>
            <a:xfrm>
              <a:off x="101600" y="-57150"/>
              <a:ext cx="2974955" cy="426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8"/>
          <p:cNvGrpSpPr/>
          <p:nvPr/>
        </p:nvGrpSpPr>
        <p:grpSpPr>
          <a:xfrm rot="10800000">
            <a:off x="16576873" y="-874036"/>
            <a:ext cx="1927580" cy="1624572"/>
            <a:chOff x="0" y="0"/>
            <a:chExt cx="843850" cy="711200"/>
          </a:xfrm>
        </p:grpSpPr>
        <p:sp>
          <p:nvSpPr>
            <p:cNvPr id="189" name="Google Shape;189;p18"/>
            <p:cNvSpPr/>
            <p:nvPr/>
          </p:nvSpPr>
          <p:spPr>
            <a:xfrm>
              <a:off x="0" y="0"/>
              <a:ext cx="843850" cy="711200"/>
            </a:xfrm>
            <a:custGeom>
              <a:avLst/>
              <a:gdLst/>
              <a:ahLst/>
              <a:cxnLst/>
              <a:rect l="l" t="t" r="r" b="b"/>
              <a:pathLst>
                <a:path w="843850" h="711200" extrusionOk="0">
                  <a:moveTo>
                    <a:pt x="421925" y="0"/>
                  </a:moveTo>
                  <a:lnTo>
                    <a:pt x="843850" y="711200"/>
                  </a:lnTo>
                  <a:lnTo>
                    <a:pt x="0" y="711200"/>
                  </a:lnTo>
                  <a:lnTo>
                    <a:pt x="421925" y="0"/>
                  </a:ln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131852" y="273050"/>
              <a:ext cx="580147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8"/>
          <p:cNvSpPr/>
          <p:nvPr/>
        </p:nvSpPr>
        <p:spPr>
          <a:xfrm>
            <a:off x="9515785" y="1305593"/>
            <a:ext cx="739090" cy="858159"/>
          </a:xfrm>
          <a:custGeom>
            <a:avLst/>
            <a:gdLst/>
            <a:ahLst/>
            <a:cxnLst/>
            <a:rect l="l" t="t" r="r" b="b"/>
            <a:pathLst>
              <a:path w="739090" h="858159" extrusionOk="0">
                <a:moveTo>
                  <a:pt x="0" y="0"/>
                </a:moveTo>
                <a:lnTo>
                  <a:pt x="739089" y="0"/>
                </a:lnTo>
                <a:lnTo>
                  <a:pt x="739089" y="858160"/>
                </a:lnTo>
                <a:lnTo>
                  <a:pt x="0" y="858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9541977" y="3128911"/>
            <a:ext cx="748860" cy="658996"/>
          </a:xfrm>
          <a:custGeom>
            <a:avLst/>
            <a:gdLst/>
            <a:ahLst/>
            <a:cxnLst/>
            <a:rect l="l" t="t" r="r" b="b"/>
            <a:pathLst>
              <a:path w="748860" h="658996" extrusionOk="0">
                <a:moveTo>
                  <a:pt x="0" y="0"/>
                </a:moveTo>
                <a:lnTo>
                  <a:pt x="748860" y="0"/>
                </a:lnTo>
                <a:lnTo>
                  <a:pt x="748860" y="658996"/>
                </a:lnTo>
                <a:lnTo>
                  <a:pt x="0" y="658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9554116" y="4749932"/>
            <a:ext cx="739090" cy="682734"/>
          </a:xfrm>
          <a:custGeom>
            <a:avLst/>
            <a:gdLst/>
            <a:ahLst/>
            <a:cxnLst/>
            <a:rect l="l" t="t" r="r" b="b"/>
            <a:pathLst>
              <a:path w="739090" h="682734" extrusionOk="0">
                <a:moveTo>
                  <a:pt x="0" y="0"/>
                </a:moveTo>
                <a:lnTo>
                  <a:pt x="739089" y="0"/>
                </a:lnTo>
                <a:lnTo>
                  <a:pt x="739089" y="682735"/>
                </a:lnTo>
                <a:lnTo>
                  <a:pt x="0" y="682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9570950" y="6447245"/>
            <a:ext cx="705421" cy="703657"/>
          </a:xfrm>
          <a:custGeom>
            <a:avLst/>
            <a:gdLst/>
            <a:ahLst/>
            <a:cxnLst/>
            <a:rect l="l" t="t" r="r" b="b"/>
            <a:pathLst>
              <a:path w="705421" h="703657" extrusionOk="0">
                <a:moveTo>
                  <a:pt x="0" y="0"/>
                </a:moveTo>
                <a:lnTo>
                  <a:pt x="705421" y="0"/>
                </a:lnTo>
                <a:lnTo>
                  <a:pt x="705421" y="703657"/>
                </a:lnTo>
                <a:lnTo>
                  <a:pt x="0" y="7036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9570950" y="8112927"/>
            <a:ext cx="742496" cy="706046"/>
          </a:xfrm>
          <a:custGeom>
            <a:avLst/>
            <a:gdLst/>
            <a:ahLst/>
            <a:cxnLst/>
            <a:rect l="l" t="t" r="r" b="b"/>
            <a:pathLst>
              <a:path w="742496" h="706046" extrusionOk="0">
                <a:moveTo>
                  <a:pt x="0" y="0"/>
                </a:moveTo>
                <a:lnTo>
                  <a:pt x="742496" y="0"/>
                </a:lnTo>
                <a:lnTo>
                  <a:pt x="742496" y="706046"/>
                </a:lnTo>
                <a:lnTo>
                  <a:pt x="0" y="706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796875" y="1250928"/>
            <a:ext cx="8347125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Benefícios</a:t>
            </a:r>
            <a:r>
              <a:rPr lang="pt-BR" sz="5800" b="1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</a:t>
            </a:r>
            <a:r>
              <a:rPr lang="pt-BR" sz="5800" b="1" i="0" u="none" strike="noStrike" cap="none" dirty="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pt-BR" sz="6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11150552" y="1547777"/>
            <a:ext cx="4020071" cy="3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pt-BR" sz="2799" b="1" i="0" u="none" strike="noStrike" cap="none">
                <a:solidFill>
                  <a:srgbClr val="92CCDC"/>
                </a:solidFill>
                <a:latin typeface="Calibri"/>
                <a:ea typeface="Calibri"/>
                <a:cs typeface="Calibri"/>
                <a:sym typeface="Calibri"/>
              </a:rPr>
              <a:t>Economia na Fatura.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11150552" y="6597932"/>
            <a:ext cx="5426321" cy="3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pt-BR" sz="2799" b="1" i="0" u="none" strike="noStrike" cap="none">
                <a:solidFill>
                  <a:srgbClr val="92CCDC"/>
                </a:solidFill>
                <a:latin typeface="Calibri"/>
                <a:ea typeface="Calibri"/>
                <a:cs typeface="Calibri"/>
                <a:sym typeface="Calibri"/>
              </a:rPr>
              <a:t>Contribuição Socioambiental.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11150552" y="8278440"/>
            <a:ext cx="5731116" cy="3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pt-BR" sz="2799" b="1" i="0" u="none" strike="noStrike" cap="none">
                <a:solidFill>
                  <a:srgbClr val="92CCDC"/>
                </a:solidFill>
                <a:latin typeface="Calibri"/>
                <a:ea typeface="Calibri"/>
                <a:cs typeface="Calibri"/>
                <a:sym typeface="Calibri"/>
              </a:rPr>
              <a:t>Zero investimento financeiro.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15432678" y="9398322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E67463-5AFD-0E29-D245-96F5A31CC0B6}"/>
              </a:ext>
            </a:extLst>
          </p:cNvPr>
          <p:cNvSpPr/>
          <p:nvPr/>
        </p:nvSpPr>
        <p:spPr>
          <a:xfrm>
            <a:off x="12221611" y="9325872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206" name="Google Shape;206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9"/>
          <p:cNvSpPr txBox="1"/>
          <p:nvPr/>
        </p:nvSpPr>
        <p:spPr>
          <a:xfrm>
            <a:off x="1063431" y="1139578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19"/>
          <p:cNvSpPr/>
          <p:nvPr/>
        </p:nvSpPr>
        <p:spPr>
          <a:xfrm>
            <a:off x="1063431" y="2256458"/>
            <a:ext cx="16342608" cy="6945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Este trabalho objetiva a prestação de serviço de Engenharia, Compras, Implantação, Comissionamento e Conexão com rede de energia elétrica interna do </a:t>
            </a:r>
            <a:r>
              <a:rPr lang="pt-BR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{{NOME_CLIENTE}}</a:t>
            </a:r>
            <a:r>
              <a:rPr lang="pt-BR" sz="30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doravante chamada </a:t>
            </a:r>
            <a:r>
              <a:rPr lang="pt-BR" sz="3000" b="1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CONTRATANTE, 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visando atender a elaboração e implementação do Projeto de Usina Fotovoltaica na configuração de </a:t>
            </a:r>
            <a:r>
              <a:rPr lang="pt-BR" sz="3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(ON GRID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), instalada no telhado do empreendimento. Essa proposta é baseada em documentação e/ou informações fornecidas pelo cliente e tem por objetivo apresentar estudo técnico e financeiro de maneira estimada. Fica ressaltado a necessidade de visita in loco para coleta de informações necessárias para ajuste do estudo e nova apresentação de proposta técnica/ comercial. Este trabalho será coordenado pela </a:t>
            </a: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STYLUX FUTURA</a:t>
            </a: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, CNPJ: 43.497.679/0001-89, endereço: Rua Alvorada n° 1289, Vila Olímpia, São Paulo  SP, CEP: 04550-004, doravante chamada </a:t>
            </a: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CONTRATADA</a:t>
            </a:r>
            <a:r>
              <a:rPr lang="pt-BR" sz="3000" b="0" i="0" u="none" strike="noStrike" cap="none" dirty="0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000" b="0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 dirty="0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5204141" y="7277109"/>
            <a:ext cx="45953" cy="515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97C146-2A8E-E592-3AFF-8AE67D1C6A55}"/>
              </a:ext>
            </a:extLst>
          </p:cNvPr>
          <p:cNvSpPr/>
          <p:nvPr/>
        </p:nvSpPr>
        <p:spPr>
          <a:xfrm>
            <a:off x="10900773" y="703926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0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218" name="Google Shape;218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20"/>
          <p:cNvSpPr txBox="1"/>
          <p:nvPr/>
        </p:nvSpPr>
        <p:spPr>
          <a:xfrm>
            <a:off x="1063431" y="1139578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ORGANOGRAMA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0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5204141" y="7277109"/>
            <a:ext cx="45953" cy="5156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/>
        </p:nvSpPr>
        <p:spPr>
          <a:xfrm>
            <a:off x="1004120" y="2408101"/>
            <a:ext cx="16469246" cy="102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6525" marR="40640" lvl="0" indent="0" algn="just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O Organograma, a seguir, tem o objetivo de ajudar no entendimento da estrutura da prestação de serviços aplicados na elaboração do Projeto, ora em questão.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7747819" y="4185933"/>
            <a:ext cx="2743200" cy="914400"/>
          </a:xfrm>
          <a:prstGeom prst="roundRect">
            <a:avLst>
              <a:gd name="adj" fmla="val 16667"/>
            </a:avLst>
          </a:prstGeom>
          <a:solidFill>
            <a:srgbClr val="8CB3E3"/>
          </a:solidFill>
          <a:ln>
            <a:noFill/>
          </a:ln>
          <a:effectLst>
            <a:outerShdw blurRad="149987" dist="250190" dir="8460000" algn="ctr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GERENTE DE ENERGIA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11662773" y="4185933"/>
            <a:ext cx="2743200" cy="914400"/>
          </a:xfrm>
          <a:prstGeom prst="roundRect">
            <a:avLst>
              <a:gd name="adj" fmla="val 16667"/>
            </a:avLst>
          </a:prstGeom>
          <a:solidFill>
            <a:srgbClr val="8CB3E3"/>
          </a:solidFill>
          <a:ln>
            <a:noFill/>
          </a:ln>
          <a:effectLst>
            <a:outerShdw blurRad="149987" dist="250190" dir="8460000" algn="ctr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CLIENTE – </a:t>
            </a:r>
            <a:r>
              <a:rPr lang="pt-BR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{{NOME_CLIENTE}}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5791200" y="6524669"/>
            <a:ext cx="2743200" cy="914400"/>
          </a:xfrm>
          <a:prstGeom prst="roundRect">
            <a:avLst>
              <a:gd name="adj" fmla="val 16667"/>
            </a:avLst>
          </a:prstGeom>
          <a:solidFill>
            <a:srgbClr val="8CB3E3"/>
          </a:solidFill>
          <a:ln>
            <a:noFill/>
          </a:ln>
          <a:effectLst>
            <a:outerShdw blurRad="149987" dist="250190" dir="8460000" algn="ctr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COORDENAÇÃO ADMINISTRATIV0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9700751" y="6524669"/>
            <a:ext cx="2743200" cy="914400"/>
          </a:xfrm>
          <a:prstGeom prst="roundRect">
            <a:avLst>
              <a:gd name="adj" fmla="val 16667"/>
            </a:avLst>
          </a:prstGeom>
          <a:solidFill>
            <a:srgbClr val="8CB3E3"/>
          </a:solidFill>
          <a:ln>
            <a:noFill/>
          </a:ln>
          <a:effectLst>
            <a:outerShdw blurRad="149987" dist="250190" dir="8460000" algn="ctr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COORDENAÇÃO TÉCNICA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1905000" y="8721478"/>
            <a:ext cx="2743200" cy="914400"/>
          </a:xfrm>
          <a:prstGeom prst="roundRect">
            <a:avLst>
              <a:gd name="adj" fmla="val 16667"/>
            </a:avLst>
          </a:prstGeom>
          <a:solidFill>
            <a:srgbClr val="8CB3E3"/>
          </a:solidFill>
          <a:ln>
            <a:noFill/>
          </a:ln>
          <a:effectLst>
            <a:outerShdw blurRad="149987" dist="250190" dir="8460000" algn="ctr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CIVIL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5791200" y="8721478"/>
            <a:ext cx="2743200" cy="914400"/>
          </a:xfrm>
          <a:prstGeom prst="roundRect">
            <a:avLst>
              <a:gd name="adj" fmla="val 16667"/>
            </a:avLst>
          </a:prstGeom>
          <a:solidFill>
            <a:srgbClr val="8CB3E3"/>
          </a:solidFill>
          <a:ln>
            <a:noFill/>
          </a:ln>
          <a:effectLst>
            <a:outerShdw blurRad="149987" dist="250190" dir="8460000" algn="ctr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ELÉTRICA UFV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9700751" y="8724900"/>
            <a:ext cx="2743200" cy="914400"/>
          </a:xfrm>
          <a:prstGeom prst="roundRect">
            <a:avLst>
              <a:gd name="adj" fmla="val 16667"/>
            </a:avLst>
          </a:prstGeom>
          <a:solidFill>
            <a:srgbClr val="8CB3E3"/>
          </a:solidFill>
          <a:ln>
            <a:noFill/>
          </a:ln>
          <a:effectLst>
            <a:outerShdw blurRad="149987" dist="250190" dir="8460000" algn="ctr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MECÂNICA (montagem)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13553768" y="8715819"/>
            <a:ext cx="2743200" cy="914400"/>
          </a:xfrm>
          <a:prstGeom prst="roundRect">
            <a:avLst>
              <a:gd name="adj" fmla="val 16667"/>
            </a:avLst>
          </a:prstGeom>
          <a:solidFill>
            <a:srgbClr val="8CB3E3"/>
          </a:solidFill>
          <a:ln>
            <a:noFill/>
          </a:ln>
          <a:effectLst>
            <a:outerShdw blurRad="149987" dist="250190" dir="8460000" algn="ctr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AMBIENTAL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20"/>
          <p:cNvCxnSpPr>
            <a:stCxn id="226" idx="1"/>
            <a:endCxn id="225" idx="3"/>
          </p:cNvCxnSpPr>
          <p:nvPr/>
        </p:nvCxnSpPr>
        <p:spPr>
          <a:xfrm rot="10800000">
            <a:off x="10490973" y="4643133"/>
            <a:ext cx="11718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20"/>
          <p:cNvCxnSpPr/>
          <p:nvPr/>
        </p:nvCxnSpPr>
        <p:spPr>
          <a:xfrm flipH="1">
            <a:off x="3276600" y="8046299"/>
            <a:ext cx="11648768" cy="12098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235;p20"/>
          <p:cNvCxnSpPr>
            <a:endCxn id="225" idx="2"/>
          </p:cNvCxnSpPr>
          <p:nvPr/>
        </p:nvCxnSpPr>
        <p:spPr>
          <a:xfrm rot="10800000">
            <a:off x="9119419" y="5100333"/>
            <a:ext cx="0" cy="7830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20"/>
          <p:cNvCxnSpPr/>
          <p:nvPr/>
        </p:nvCxnSpPr>
        <p:spPr>
          <a:xfrm rot="10800000">
            <a:off x="7155733" y="5879913"/>
            <a:ext cx="391661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20"/>
          <p:cNvCxnSpPr>
            <a:stCxn id="228" idx="0"/>
          </p:cNvCxnSpPr>
          <p:nvPr/>
        </p:nvCxnSpPr>
        <p:spPr>
          <a:xfrm rot="10800000" flipH="1">
            <a:off x="11072351" y="5879969"/>
            <a:ext cx="7200" cy="644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0"/>
          <p:cNvCxnSpPr>
            <a:stCxn id="227" idx="0"/>
          </p:cNvCxnSpPr>
          <p:nvPr/>
        </p:nvCxnSpPr>
        <p:spPr>
          <a:xfrm rot="10800000">
            <a:off x="7162800" y="5883269"/>
            <a:ext cx="0" cy="641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20"/>
          <p:cNvCxnSpPr/>
          <p:nvPr/>
        </p:nvCxnSpPr>
        <p:spPr>
          <a:xfrm rot="10800000" flipH="1">
            <a:off x="14909688" y="8042226"/>
            <a:ext cx="7067" cy="67359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20"/>
          <p:cNvCxnSpPr/>
          <p:nvPr/>
        </p:nvCxnSpPr>
        <p:spPr>
          <a:xfrm rot="10800000">
            <a:off x="3276600" y="8058397"/>
            <a:ext cx="0" cy="641252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20"/>
          <p:cNvCxnSpPr/>
          <p:nvPr/>
        </p:nvCxnSpPr>
        <p:spPr>
          <a:xfrm rot="10800000">
            <a:off x="7155733" y="8083648"/>
            <a:ext cx="0" cy="641252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20"/>
          <p:cNvCxnSpPr>
            <a:stCxn id="231" idx="0"/>
            <a:endCxn id="228" idx="2"/>
          </p:cNvCxnSpPr>
          <p:nvPr/>
        </p:nvCxnSpPr>
        <p:spPr>
          <a:xfrm rot="10800000">
            <a:off x="11072351" y="7439100"/>
            <a:ext cx="0" cy="12858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20"/>
          <p:cNvSpPr/>
          <p:nvPr/>
        </p:nvSpPr>
        <p:spPr>
          <a:xfrm>
            <a:off x="3505200" y="3633914"/>
            <a:ext cx="2743200" cy="914400"/>
          </a:xfrm>
          <a:prstGeom prst="roundRect">
            <a:avLst>
              <a:gd name="adj" fmla="val 16667"/>
            </a:avLst>
          </a:prstGeom>
          <a:solidFill>
            <a:srgbClr val="8CB3E3"/>
          </a:solidFill>
          <a:ln>
            <a:noFill/>
          </a:ln>
          <a:effectLst>
            <a:outerShdw blurRad="149987" dist="250190" dir="8460000" algn="ctr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DIRETORIA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20"/>
          <p:cNvCxnSpPr>
            <a:stCxn id="243" idx="3"/>
            <a:endCxn id="225" idx="1"/>
          </p:cNvCxnSpPr>
          <p:nvPr/>
        </p:nvCxnSpPr>
        <p:spPr>
          <a:xfrm>
            <a:off x="6248400" y="4091114"/>
            <a:ext cx="1499400" cy="552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721ED48-CFEA-DB72-1A05-A729DDF68305}"/>
              </a:ext>
            </a:extLst>
          </p:cNvPr>
          <p:cNvSpPr/>
          <p:nvPr/>
        </p:nvSpPr>
        <p:spPr>
          <a:xfrm>
            <a:off x="10900773" y="701850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1"/>
          <p:cNvGrpSpPr/>
          <p:nvPr/>
        </p:nvGrpSpPr>
        <p:grpSpPr>
          <a:xfrm>
            <a:off x="-1864522" y="-1354862"/>
            <a:ext cx="2893222" cy="2893222"/>
            <a:chOff x="0" y="0"/>
            <a:chExt cx="812800" cy="812800"/>
          </a:xfrm>
        </p:grpSpPr>
        <p:sp>
          <p:nvSpPr>
            <p:cNvPr id="250" name="Google Shape;250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21"/>
          <p:cNvSpPr txBox="1"/>
          <p:nvPr/>
        </p:nvSpPr>
        <p:spPr>
          <a:xfrm>
            <a:off x="1063431" y="1139578"/>
            <a:ext cx="11666196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Escopo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15588118" y="778546"/>
            <a:ext cx="2353853" cy="526675"/>
          </a:xfrm>
          <a:custGeom>
            <a:avLst/>
            <a:gdLst/>
            <a:ahLst/>
            <a:cxnLst/>
            <a:rect l="l" t="t" r="r" b="b"/>
            <a:pathLst>
              <a:path w="2353853" h="526675" extrusionOk="0">
                <a:moveTo>
                  <a:pt x="0" y="0"/>
                </a:moveTo>
                <a:lnTo>
                  <a:pt x="2353853" y="0"/>
                </a:lnTo>
                <a:lnTo>
                  <a:pt x="2353853" y="526675"/>
                </a:lnTo>
                <a:lnTo>
                  <a:pt x="0" y="526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21"/>
          <p:cNvCxnSpPr/>
          <p:nvPr/>
        </p:nvCxnSpPr>
        <p:spPr>
          <a:xfrm>
            <a:off x="10900773" y="1669152"/>
            <a:ext cx="6597174" cy="0"/>
          </a:xfrm>
          <a:prstGeom prst="straightConnector1">
            <a:avLst/>
          </a:prstGeom>
          <a:noFill/>
          <a:ln w="603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5204141" y="7277109"/>
            <a:ext cx="45953" cy="5156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1004120" y="2408101"/>
            <a:ext cx="16469246" cy="632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6525" marR="4064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São requisitos importantes por parte da CONTRATANTE, na prestação do serviço: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6525" marR="4064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50875" marR="40640" lvl="0" indent="-514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3000"/>
              <a:buFont typeface="Calibri"/>
              <a:buAutoNum type="arabicPeriod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Participação ativa, indicando responsável que fornecerá as informações necessárias para realização da prestação do serviço, devendo o indicado ter conhecimento das funções técnicas e operacionais de eletrotécnica e poder de decisão.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50875" marR="40640" lvl="0" indent="-514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3000"/>
              <a:buFont typeface="Calibri"/>
              <a:buAutoNum type="arabicPeriod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Disponibilidade e prioridade de profissionais para fornecimento das informações necessárias à elaboração dos Projetos nas diversas áreas de expertise, seguindo cronograma a ser acordado entre as partes.</a:t>
            </a:r>
            <a:endParaRPr sz="14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50875" marR="40640" lvl="0" indent="-5143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SzPts val="3000"/>
              <a:buFont typeface="Calibri"/>
              <a:buAutoNum type="arabicPeriod"/>
            </a:pPr>
            <a:r>
              <a:rPr lang="pt-BR" sz="3000" b="0" i="0" u="none" strike="noStrike" cap="none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Ponto de energia temporário.</a:t>
            </a:r>
            <a:endParaRPr sz="3000" b="0" i="0" u="none" strike="noStrike" cap="none" dirty="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B03F5-1343-CE43-9EC5-BB7BB011A9CF}"/>
              </a:ext>
            </a:extLst>
          </p:cNvPr>
          <p:cNvSpPr/>
          <p:nvPr/>
        </p:nvSpPr>
        <p:spPr>
          <a:xfrm>
            <a:off x="10900773" y="706096"/>
            <a:ext cx="2881782" cy="671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{{LOGOCLIENTE}}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1670</Words>
  <Application>Microsoft Office PowerPoint</Application>
  <PresentationFormat>Custom</PresentationFormat>
  <Paragraphs>212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Montserrat</vt:lpstr>
      <vt:lpstr>League Spartan</vt:lpstr>
      <vt:lpstr>Calibri</vt:lpstr>
      <vt:lpstr>Noto Sans Symbols</vt:lpstr>
      <vt:lpstr>Arial</vt:lpstr>
      <vt:lpstr>Poppins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MODELOS DE NEGÓCIO</vt:lpstr>
      <vt:lpstr>PowerPoint Presentation</vt:lpstr>
      <vt:lpstr>PowerPoint Presentation</vt:lpstr>
      <vt:lpstr>MODELOS DE NEGÓCIO</vt:lpstr>
      <vt:lpstr>MODELOS DE NEGÓCIO</vt:lpstr>
      <vt:lpstr>MODELOS DE NEGÓCIO</vt:lpstr>
      <vt:lpstr>FLUXO DE CAIXA</vt:lpstr>
      <vt:lpstr>FLUXO DE CAIXA</vt:lpstr>
      <vt:lpstr>PREMISSAS ADOTADAS</vt:lpstr>
      <vt:lpstr>STYLUX FUTURA AGRADECE. 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Leonardo Correia</cp:lastModifiedBy>
  <cp:revision>21</cp:revision>
  <dcterms:modified xsi:type="dcterms:W3CDTF">2025-09-19T17:29:25Z</dcterms:modified>
</cp:coreProperties>
</file>